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87" r:id="rId4"/>
    <p:sldId id="293" r:id="rId5"/>
    <p:sldId id="294" r:id="rId6"/>
    <p:sldId id="292" r:id="rId7"/>
    <p:sldId id="295" r:id="rId8"/>
    <p:sldId id="291" r:id="rId9"/>
    <p:sldId id="296" r:id="rId10"/>
    <p:sldId id="29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DB938585-8720-456C-838A-1CD6A430B790}">
          <p14:sldIdLst>
            <p14:sldId id="256"/>
            <p14:sldId id="288"/>
            <p14:sldId id="287"/>
            <p14:sldId id="293"/>
            <p14:sldId id="294"/>
            <p14:sldId id="292"/>
            <p14:sldId id="295"/>
            <p14:sldId id="291"/>
            <p14:sldId id="296"/>
            <p14:sldId id="297"/>
            <p14:sldId id="258"/>
            <p14:sldId id="259"/>
            <p14:sldId id="260"/>
            <p14:sldId id="261"/>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varScale="1">
        <p:scale>
          <a:sx n="104" d="100"/>
          <a:sy n="104" d="100"/>
        </p:scale>
        <p:origin x="2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61AF6-14FC-992D-C6E9-B19F021CB1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4996A69-4AC3-FB85-9EA3-F69954771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CA75C8E-3EC4-1D8A-1242-EAA171EAC521}"/>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BC3A3BAE-F07C-D008-1DC1-B7FAF796549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613EFD3-3173-36B5-D564-9E783D24A69E}"/>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61344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0AB68-E319-7DE7-A62C-F8CE52A2423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6BA8F7A-997D-1B54-46C2-07FDF066CF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6C9D8EC-5020-300F-5C8C-CD3F4E57671F}"/>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D94744D1-4AE8-FAAF-36DF-E241945D40E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0D6BEAC-AA22-8702-8734-37A8C1D29C5A}"/>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135589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F202B0-2CFB-B92D-A5A2-3BDE7FB224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296DC23-CE8A-990C-CADF-749A911D3ED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5A2FADB-B3E1-6982-ACC7-CD2C0D694163}"/>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3FF1EB3F-FF89-8226-9FB5-C0D0D878EE1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6D46482-4813-54BC-7009-D4026631D0FD}"/>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150868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009E9-5871-C588-778D-55C60D9506D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EACB60E-670A-2681-9980-1BDBEA6E34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82C9C3-145A-E8D7-A8B4-D3EA586F299B}"/>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B363C4D2-B1DB-07EA-F8F4-E1E44715F7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09B04BF-739D-8B81-E33B-43C9CB8D4FA4}"/>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882882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E209F-E938-B0FB-7327-0260824C685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7407F41-AC7D-2876-E431-BEF21C66DA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86A6913-7D30-ACFF-B391-0BB89ABE4BDE}"/>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224E63ED-2EFC-EDF3-8E43-2111F63C13A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AFE5129-38B8-4EF3-C659-53E6DFB34CC3}"/>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72238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22111-D3E9-6D6D-C223-F0E36198843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D55B466-5D87-C9B0-5C67-8E1D44CE81C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CA91D47-7B9D-1E98-14A5-1F2367E3619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6DD1EF4-0487-0CFA-2E60-8796941EC7AC}"/>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6" name="Marcador de pie de página 5">
            <a:extLst>
              <a:ext uri="{FF2B5EF4-FFF2-40B4-BE49-F238E27FC236}">
                <a16:creationId xmlns:a16="http://schemas.microsoft.com/office/drawing/2014/main" id="{EDFF82E4-5237-8361-4F67-1BCCAC5ED6E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133F32A-F174-1C28-0F74-AD6671F70421}"/>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22144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F1BE5-525F-0F49-28DD-1C4AB328649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6B4B5EE-DBE6-C0E9-389B-955F21901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A752664-9FC0-279B-2E17-EB4BA95806C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E3DCA30E-39AF-181C-31D3-BD06F9082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15654B-33FB-F430-3F31-0C16747C6AA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D484443-0199-7C97-7511-2F0D0371015C}"/>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8" name="Marcador de pie de página 7">
            <a:extLst>
              <a:ext uri="{FF2B5EF4-FFF2-40B4-BE49-F238E27FC236}">
                <a16:creationId xmlns:a16="http://schemas.microsoft.com/office/drawing/2014/main" id="{5431E8CC-5271-0849-E1B2-019B15F3CB8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00EFBB75-8B56-BE4C-0B8B-057779470E5B}"/>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96124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8C0F03-3E65-F0EF-A8EB-3149295D7E3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306DC7AB-7A8D-BBCF-2F5C-922B0A0C9BBC}"/>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4" name="Marcador de pie de página 3">
            <a:extLst>
              <a:ext uri="{FF2B5EF4-FFF2-40B4-BE49-F238E27FC236}">
                <a16:creationId xmlns:a16="http://schemas.microsoft.com/office/drawing/2014/main" id="{AEDB3B0F-8698-547B-F220-084926EC2A7C}"/>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3C9451E-1FEB-27AF-AFEB-CA7C6C37CE69}"/>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5037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7AEA5F4-E566-71E1-8D62-0B5C4D6985A7}"/>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3" name="Marcador de pie de página 2">
            <a:extLst>
              <a:ext uri="{FF2B5EF4-FFF2-40B4-BE49-F238E27FC236}">
                <a16:creationId xmlns:a16="http://schemas.microsoft.com/office/drawing/2014/main" id="{CC96D51F-20E5-38BD-69D0-106C5D78863F}"/>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1B64DC9-1FD2-64E8-D160-57B6FCD337C1}"/>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410455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D8D44-48FB-6339-FB12-B5703E6DBDC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E33476-1370-ECBF-693F-4E242B19E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9B25B9B-E743-85F6-18D7-5C37D593F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A9430B0-C990-7093-0A95-6D3DFA712130}"/>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6" name="Marcador de pie de página 5">
            <a:extLst>
              <a:ext uri="{FF2B5EF4-FFF2-40B4-BE49-F238E27FC236}">
                <a16:creationId xmlns:a16="http://schemas.microsoft.com/office/drawing/2014/main" id="{9953283B-766C-6814-79FF-874124CE8F6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F1FF528-0E10-1D90-D98D-6D3C8B19E81C}"/>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00753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F0F88-59A8-AF86-0CC8-43053804FB7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64227B9-4E0D-A3E7-7024-4134D81825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5A3A762-9C23-774A-690B-C761DD30F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6C1201-A547-2D8D-406D-189227C79A15}"/>
              </a:ext>
            </a:extLst>
          </p:cNvPr>
          <p:cNvSpPr>
            <a:spLocks noGrp="1"/>
          </p:cNvSpPr>
          <p:nvPr>
            <p:ph type="dt" sz="half" idx="10"/>
          </p:nvPr>
        </p:nvSpPr>
        <p:spPr/>
        <p:txBody>
          <a:bodyPr/>
          <a:lstStyle/>
          <a:p>
            <a:fld id="{C80E70F7-6E3C-4FA8-A5D3-FBBA07C1C09D}" type="datetimeFigureOut">
              <a:rPr lang="es-MX" smtClean="0"/>
              <a:t>19/11/2024</a:t>
            </a:fld>
            <a:endParaRPr lang="es-MX"/>
          </a:p>
        </p:txBody>
      </p:sp>
      <p:sp>
        <p:nvSpPr>
          <p:cNvPr id="6" name="Marcador de pie de página 5">
            <a:extLst>
              <a:ext uri="{FF2B5EF4-FFF2-40B4-BE49-F238E27FC236}">
                <a16:creationId xmlns:a16="http://schemas.microsoft.com/office/drawing/2014/main" id="{60E24DB5-3D55-27C3-E70B-9FA6146BD0F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86D7382-F37F-33FF-800D-7AAA53BCCAF7}"/>
              </a:ext>
            </a:extLst>
          </p:cNvPr>
          <p:cNvSpPr>
            <a:spLocks noGrp="1"/>
          </p:cNvSpPr>
          <p:nvPr>
            <p:ph type="sldNum" sz="quarter" idx="12"/>
          </p:nvPr>
        </p:nvSpPr>
        <p:spPr/>
        <p:txBody>
          <a:bodyPr/>
          <a:lstStyle/>
          <a:p>
            <a:fld id="{8D539521-3981-4C10-A6D6-30CE0D04C346}" type="slidenum">
              <a:rPr lang="es-MX" smtClean="0"/>
              <a:t>‹Nº›</a:t>
            </a:fld>
            <a:endParaRPr lang="es-MX"/>
          </a:p>
        </p:txBody>
      </p:sp>
    </p:spTree>
    <p:extLst>
      <p:ext uri="{BB962C8B-B14F-4D97-AF65-F5344CB8AC3E}">
        <p14:creationId xmlns:p14="http://schemas.microsoft.com/office/powerpoint/2010/main" val="203811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ECB3A2D-8D6B-1AA4-4303-33206AF48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E210DCE-E9FB-E721-272D-35DB654F3B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F3EE3E-8DDC-3CE8-EF7D-69D4EF59A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0E70F7-6E3C-4FA8-A5D3-FBBA07C1C09D}" type="datetimeFigureOut">
              <a:rPr lang="es-MX" smtClean="0"/>
              <a:t>19/11/2024</a:t>
            </a:fld>
            <a:endParaRPr lang="es-MX"/>
          </a:p>
        </p:txBody>
      </p:sp>
      <p:sp>
        <p:nvSpPr>
          <p:cNvPr id="5" name="Marcador de pie de página 4">
            <a:extLst>
              <a:ext uri="{FF2B5EF4-FFF2-40B4-BE49-F238E27FC236}">
                <a16:creationId xmlns:a16="http://schemas.microsoft.com/office/drawing/2014/main" id="{0B464084-30DE-345E-F3AB-13574F573F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CFBAD864-979B-33DA-1A74-A16C12A01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539521-3981-4C10-A6D6-30CE0D04C346}" type="slidenum">
              <a:rPr lang="es-MX" smtClean="0"/>
              <a:t>‹Nº›</a:t>
            </a:fld>
            <a:endParaRPr lang="es-MX"/>
          </a:p>
        </p:txBody>
      </p:sp>
    </p:spTree>
    <p:extLst>
      <p:ext uri="{BB962C8B-B14F-4D97-AF65-F5344CB8AC3E}">
        <p14:creationId xmlns:p14="http://schemas.microsoft.com/office/powerpoint/2010/main" val="151978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B4D4D86E-5DDC-DC22-B6FF-2ED8A0A4ADDD}"/>
              </a:ext>
            </a:extLst>
          </p:cNvPr>
          <p:cNvSpPr>
            <a:spLocks noGrp="1"/>
          </p:cNvSpPr>
          <p:nvPr>
            <p:ph type="subTitle" idx="1"/>
          </p:nvPr>
        </p:nvSpPr>
        <p:spPr>
          <a:xfrm>
            <a:off x="1079001" y="3357081"/>
            <a:ext cx="3858605" cy="1807820"/>
          </a:xfrm>
        </p:spPr>
        <p:txBody>
          <a:bodyPr>
            <a:normAutofit fontScale="85000" lnSpcReduction="20000"/>
          </a:bodyPr>
          <a:lstStyle/>
          <a:p>
            <a:pPr algn="l"/>
            <a:r>
              <a:rPr lang="es-MX" sz="7700" dirty="0">
                <a:latin typeface="Bahnschrift" panose="020B0502040204020203" pitchFamily="34" charset="0"/>
              </a:rPr>
              <a:t>Proyecto</a:t>
            </a:r>
          </a:p>
          <a:p>
            <a:pPr algn="l"/>
            <a:r>
              <a:rPr lang="es-MX" sz="4500" dirty="0">
                <a:latin typeface="Arial Narrow" panose="020B0606020202030204" pitchFamily="34" charset="0"/>
              </a:rPr>
              <a:t>Página web de venta de azulejos.</a:t>
            </a:r>
          </a:p>
          <a:p>
            <a:pPr algn="l"/>
            <a:endParaRPr lang="es-MX" dirty="0"/>
          </a:p>
        </p:txBody>
      </p:sp>
      <p:pic>
        <p:nvPicPr>
          <p:cNvPr id="5" name="Imagen 4">
            <a:extLst>
              <a:ext uri="{FF2B5EF4-FFF2-40B4-BE49-F238E27FC236}">
                <a16:creationId xmlns:a16="http://schemas.microsoft.com/office/drawing/2014/main" id="{42BA846B-2DB2-FB5F-512C-199165F4E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990" y="-1"/>
            <a:ext cx="9599956" cy="6858000"/>
          </a:xfrm>
          <a:prstGeom prst="rect">
            <a:avLst/>
          </a:prstGeom>
        </p:spPr>
      </p:pic>
      <p:pic>
        <p:nvPicPr>
          <p:cNvPr id="9" name="Imagen 8">
            <a:extLst>
              <a:ext uri="{FF2B5EF4-FFF2-40B4-BE49-F238E27FC236}">
                <a16:creationId xmlns:a16="http://schemas.microsoft.com/office/drawing/2014/main" id="{CAFD3F2F-FAA5-25AD-3C0C-B9F753C8EBDE}"/>
              </a:ext>
            </a:extLst>
          </p:cNvPr>
          <p:cNvPicPr>
            <a:picLocks noChangeAspect="1"/>
          </p:cNvPicPr>
          <p:nvPr/>
        </p:nvPicPr>
        <p:blipFill>
          <a:blip r:embed="rId3"/>
          <a:stretch>
            <a:fillRect/>
          </a:stretch>
        </p:blipFill>
        <p:spPr>
          <a:xfrm>
            <a:off x="141072" y="842707"/>
            <a:ext cx="4878831" cy="1927925"/>
          </a:xfrm>
          <a:prstGeom prst="rect">
            <a:avLst/>
          </a:prstGeom>
        </p:spPr>
      </p:pic>
    </p:spTree>
    <p:extLst>
      <p:ext uri="{BB962C8B-B14F-4D97-AF65-F5344CB8AC3E}">
        <p14:creationId xmlns:p14="http://schemas.microsoft.com/office/powerpoint/2010/main" val="76205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2448EC38-0B84-3AD4-EF3F-7294E1ED67AB}"/>
              </a:ext>
            </a:extLst>
          </p:cNvPr>
          <p:cNvSpPr txBox="1"/>
          <p:nvPr/>
        </p:nvSpPr>
        <p:spPr>
          <a:xfrm>
            <a:off x="5255490" y="757170"/>
            <a:ext cx="6250709" cy="5676169"/>
          </a:xfrm>
          <a:prstGeom prst="rect">
            <a:avLst/>
          </a:prstGeom>
          <a:noFill/>
        </p:spPr>
        <p:txBody>
          <a:bodyPr wrap="square">
            <a:spAutoFit/>
          </a:bodyPr>
          <a:lstStyle/>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Planeación y Definición de Alcances:</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26 de agosto - 2 de septiembre (7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Análisis de Factibilidad y Requerimientos:</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3 - 9 de septiembre (7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Diseño de Interfaz de Usuario:</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10 - 16 de septiembre (7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Estructuración de Base de Datos:</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17 - 24 de septiembre (8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Implementación de Funcionalidades </a:t>
            </a:r>
            <a:r>
              <a:rPr lang="es-MX" sz="2000" b="1" kern="100" dirty="0" err="1">
                <a:effectLst/>
                <a:latin typeface="Calibri" panose="020F0502020204030204" pitchFamily="34" charset="0"/>
                <a:ea typeface="Calibri" panose="020F0502020204030204" pitchFamily="34" charset="0"/>
                <a:cs typeface="Times New Roman" panose="02020603050405020304" pitchFamily="18" charset="0"/>
              </a:rPr>
              <a:t>Backend</a:t>
            </a: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25 de septiembre - 11 de octubre (16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Desarrollo de Funcionalidades </a:t>
            </a:r>
            <a:r>
              <a:rPr lang="es-MX" sz="2000" b="1" kern="100" dirty="0" err="1">
                <a:effectLst/>
                <a:latin typeface="Calibri" panose="020F0502020204030204" pitchFamily="34" charset="0"/>
                <a:ea typeface="Calibri" panose="020F0502020204030204" pitchFamily="34" charset="0"/>
                <a:cs typeface="Times New Roman" panose="02020603050405020304" pitchFamily="18" charset="0"/>
              </a:rPr>
              <a:t>Frontend</a:t>
            </a: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12 - 20 de octubre (9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Integración de Componentes y Pruebas Iniciales:</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21 - 28 de octubre (8 días)</a:t>
            </a:r>
          </a:p>
          <a:p>
            <a:pPr marL="342900" lvl="0" indent="-342900">
              <a:lnSpc>
                <a:spcPct val="107000"/>
              </a:lnSpc>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Pruebas Finales y Depuración:</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29 de octubre - 6 de noviembre (9 días)</a:t>
            </a:r>
          </a:p>
          <a:p>
            <a:pPr marL="342900" lvl="0" indent="-342900">
              <a:lnSpc>
                <a:spcPct val="107000"/>
              </a:lnSpc>
              <a:spcAft>
                <a:spcPts val="800"/>
              </a:spcAft>
              <a:buFont typeface="+mj-lt"/>
              <a:buAutoNum type="arabicPeriod"/>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Documentación Final:</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7 - 9 de noviembre (3 días)</a:t>
            </a:r>
          </a:p>
        </p:txBody>
      </p:sp>
      <p:sp>
        <p:nvSpPr>
          <p:cNvPr id="11" name="Título 1">
            <a:extLst>
              <a:ext uri="{FF2B5EF4-FFF2-40B4-BE49-F238E27FC236}">
                <a16:creationId xmlns:a16="http://schemas.microsoft.com/office/drawing/2014/main" id="{A54674A3-BD84-9A70-86CA-7BC760D4329E}"/>
              </a:ext>
            </a:extLst>
          </p:cNvPr>
          <p:cNvSpPr>
            <a:spLocks noGrp="1"/>
          </p:cNvSpPr>
          <p:nvPr>
            <p:ph type="title"/>
          </p:nvPr>
        </p:nvSpPr>
        <p:spPr>
          <a:xfrm>
            <a:off x="230909" y="424661"/>
            <a:ext cx="5449455" cy="1325563"/>
          </a:xfrm>
        </p:spPr>
        <p:txBody>
          <a:bodyPr>
            <a:normAutofit/>
          </a:bodyPr>
          <a:lstStyle/>
          <a:p>
            <a:pPr algn="ctr"/>
            <a:r>
              <a:rPr lang="es-MX" sz="3200" b="1" dirty="0">
                <a:latin typeface="Delight Candles" panose="02000600000000000000" pitchFamily="2" charset="0"/>
              </a:rPr>
              <a:t>Plazos del cronograma</a:t>
            </a:r>
          </a:p>
        </p:txBody>
      </p:sp>
      <p:pic>
        <p:nvPicPr>
          <p:cNvPr id="18" name="Imagen 17">
            <a:extLst>
              <a:ext uri="{FF2B5EF4-FFF2-40B4-BE49-F238E27FC236}">
                <a16:creationId xmlns:a16="http://schemas.microsoft.com/office/drawing/2014/main" id="{A793EC3B-CF4D-3A41-DDFF-8376D3AE1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322"/>
            <a:ext cx="4902919" cy="4902919"/>
          </a:xfrm>
          <a:prstGeom prst="rect">
            <a:avLst/>
          </a:prstGeom>
        </p:spPr>
      </p:pic>
    </p:spTree>
    <p:extLst>
      <p:ext uri="{BB962C8B-B14F-4D97-AF65-F5344CB8AC3E}">
        <p14:creationId xmlns:p14="http://schemas.microsoft.com/office/powerpoint/2010/main" val="284541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9E55D89-1062-B32F-946D-1BC8908E58BF}"/>
              </a:ext>
            </a:extLst>
          </p:cNvPr>
          <p:cNvPicPr>
            <a:picLocks noChangeAspect="1"/>
          </p:cNvPicPr>
          <p:nvPr/>
        </p:nvPicPr>
        <p:blipFill>
          <a:blip r:embed="rId2">
            <a:extLst>
              <a:ext uri="{28A0092B-C50C-407E-A947-70E740481C1C}">
                <a14:useLocalDpi xmlns:a14="http://schemas.microsoft.com/office/drawing/2010/main" val="0"/>
              </a:ext>
            </a:extLst>
          </a:blip>
          <a:srcRect l="3853" t="10322" r="2734" b="4086"/>
          <a:stretch/>
        </p:blipFill>
        <p:spPr>
          <a:xfrm>
            <a:off x="886586" y="996597"/>
            <a:ext cx="8495073" cy="4864805"/>
          </a:xfrm>
          <a:prstGeom prst="rect">
            <a:avLst/>
          </a:prstGeom>
        </p:spPr>
      </p:pic>
      <p:sp>
        <p:nvSpPr>
          <p:cNvPr id="4" name="CuadroTexto 3">
            <a:extLst>
              <a:ext uri="{FF2B5EF4-FFF2-40B4-BE49-F238E27FC236}">
                <a16:creationId xmlns:a16="http://schemas.microsoft.com/office/drawing/2014/main" id="{54CEB7CB-5477-2BAC-D244-44E34B6C28DB}"/>
              </a:ext>
            </a:extLst>
          </p:cNvPr>
          <p:cNvSpPr txBox="1"/>
          <p:nvPr/>
        </p:nvSpPr>
        <p:spPr>
          <a:xfrm>
            <a:off x="9381659" y="3105834"/>
            <a:ext cx="2810341" cy="1200329"/>
          </a:xfrm>
          <a:prstGeom prst="rect">
            <a:avLst/>
          </a:prstGeom>
          <a:noFill/>
        </p:spPr>
        <p:txBody>
          <a:bodyPr wrap="square" rtlCol="0">
            <a:spAutoFit/>
          </a:bodyPr>
          <a:lstStyle/>
          <a:p>
            <a:r>
              <a:rPr lang="es-MX" dirty="0"/>
              <a:t>Página principal donde el usuario puede ingresar si ya tiene una cuenta o registrarse.</a:t>
            </a:r>
          </a:p>
        </p:txBody>
      </p:sp>
      <p:sp>
        <p:nvSpPr>
          <p:cNvPr id="6" name="CuadroTexto 5">
            <a:extLst>
              <a:ext uri="{FF2B5EF4-FFF2-40B4-BE49-F238E27FC236}">
                <a16:creationId xmlns:a16="http://schemas.microsoft.com/office/drawing/2014/main" id="{0A7BC98B-E96C-8EF0-A205-C768888664A2}"/>
              </a:ext>
            </a:extLst>
          </p:cNvPr>
          <p:cNvSpPr txBox="1"/>
          <p:nvPr/>
        </p:nvSpPr>
        <p:spPr>
          <a:xfrm>
            <a:off x="886586" y="227156"/>
            <a:ext cx="1923755" cy="769441"/>
          </a:xfrm>
          <a:prstGeom prst="rect">
            <a:avLst/>
          </a:prstGeom>
          <a:noFill/>
        </p:spPr>
        <p:txBody>
          <a:bodyPr wrap="square">
            <a:spAutoFit/>
          </a:bodyPr>
          <a:lstStyle/>
          <a:p>
            <a:r>
              <a:rPr lang="es-MX" sz="4400" b="1" dirty="0"/>
              <a:t>Inicio</a:t>
            </a:r>
            <a:r>
              <a:rPr lang="es-MX" dirty="0"/>
              <a:t> </a:t>
            </a:r>
          </a:p>
        </p:txBody>
      </p:sp>
    </p:spTree>
    <p:extLst>
      <p:ext uri="{BB962C8B-B14F-4D97-AF65-F5344CB8AC3E}">
        <p14:creationId xmlns:p14="http://schemas.microsoft.com/office/powerpoint/2010/main" val="39078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06E113-44FE-EB30-151C-FC9500B4F765}"/>
              </a:ext>
            </a:extLst>
          </p:cNvPr>
          <p:cNvPicPr>
            <a:picLocks noChangeAspect="1"/>
          </p:cNvPicPr>
          <p:nvPr/>
        </p:nvPicPr>
        <p:blipFill>
          <a:blip r:embed="rId2">
            <a:extLst>
              <a:ext uri="{28A0092B-C50C-407E-A947-70E740481C1C}">
                <a14:useLocalDpi xmlns:a14="http://schemas.microsoft.com/office/drawing/2010/main" val="0"/>
              </a:ext>
            </a:extLst>
          </a:blip>
          <a:srcRect l="2778" t="10537" r="-90" b="4731"/>
          <a:stretch/>
        </p:blipFill>
        <p:spPr>
          <a:xfrm>
            <a:off x="31372" y="723407"/>
            <a:ext cx="9626168" cy="5238551"/>
          </a:xfrm>
          <a:prstGeom prst="rect">
            <a:avLst/>
          </a:prstGeom>
        </p:spPr>
      </p:pic>
      <p:sp>
        <p:nvSpPr>
          <p:cNvPr id="4" name="CuadroTexto 3">
            <a:extLst>
              <a:ext uri="{FF2B5EF4-FFF2-40B4-BE49-F238E27FC236}">
                <a16:creationId xmlns:a16="http://schemas.microsoft.com/office/drawing/2014/main" id="{EE633F9C-BBB7-F026-B935-F079D374042F}"/>
              </a:ext>
            </a:extLst>
          </p:cNvPr>
          <p:cNvSpPr txBox="1"/>
          <p:nvPr/>
        </p:nvSpPr>
        <p:spPr>
          <a:xfrm>
            <a:off x="9657540" y="1397675"/>
            <a:ext cx="2795145" cy="2031325"/>
          </a:xfrm>
          <a:prstGeom prst="rect">
            <a:avLst/>
          </a:prstGeom>
          <a:noFill/>
        </p:spPr>
        <p:txBody>
          <a:bodyPr wrap="square" rtlCol="0">
            <a:spAutoFit/>
          </a:bodyPr>
          <a:lstStyle/>
          <a:p>
            <a:r>
              <a:rPr lang="es-MX" dirty="0"/>
              <a:t>En caso de que el usuario haya elegido registrarse aparecerá la siguiente ventana, donde se le solicitaran sus datos personales para completar el registro.</a:t>
            </a:r>
          </a:p>
        </p:txBody>
      </p:sp>
      <p:sp>
        <p:nvSpPr>
          <p:cNvPr id="5" name="CuadroTexto 4">
            <a:extLst>
              <a:ext uri="{FF2B5EF4-FFF2-40B4-BE49-F238E27FC236}">
                <a16:creationId xmlns:a16="http://schemas.microsoft.com/office/drawing/2014/main" id="{647B6A6C-FA1A-9531-3795-936873BAB706}"/>
              </a:ext>
            </a:extLst>
          </p:cNvPr>
          <p:cNvSpPr txBox="1"/>
          <p:nvPr/>
        </p:nvSpPr>
        <p:spPr>
          <a:xfrm>
            <a:off x="169217" y="123805"/>
            <a:ext cx="4675239" cy="707886"/>
          </a:xfrm>
          <a:prstGeom prst="rect">
            <a:avLst/>
          </a:prstGeom>
          <a:noFill/>
        </p:spPr>
        <p:txBody>
          <a:bodyPr wrap="square" rtlCol="0">
            <a:spAutoFit/>
          </a:bodyPr>
          <a:lstStyle/>
          <a:p>
            <a:r>
              <a:rPr lang="es-MX" sz="4000" b="1" dirty="0">
                <a:latin typeface="Amasis MT Pro Black" panose="02040A04050005020304" pitchFamily="18" charset="0"/>
              </a:rPr>
              <a:t>Registro</a:t>
            </a:r>
            <a:r>
              <a:rPr lang="es-MX" dirty="0"/>
              <a:t> </a:t>
            </a:r>
          </a:p>
        </p:txBody>
      </p:sp>
    </p:spTree>
    <p:extLst>
      <p:ext uri="{BB962C8B-B14F-4D97-AF65-F5344CB8AC3E}">
        <p14:creationId xmlns:p14="http://schemas.microsoft.com/office/powerpoint/2010/main" val="1955703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3E942E-8599-743D-FCD4-66D8725CF2AD}"/>
              </a:ext>
            </a:extLst>
          </p:cNvPr>
          <p:cNvPicPr>
            <a:picLocks noChangeAspect="1"/>
          </p:cNvPicPr>
          <p:nvPr/>
        </p:nvPicPr>
        <p:blipFill>
          <a:blip r:embed="rId2">
            <a:extLst>
              <a:ext uri="{28A0092B-C50C-407E-A947-70E740481C1C}">
                <a14:useLocalDpi xmlns:a14="http://schemas.microsoft.com/office/drawing/2010/main" val="0"/>
              </a:ext>
            </a:extLst>
          </a:blip>
          <a:srcRect l="2997" t="9649" r="293" b="4210"/>
          <a:stretch/>
        </p:blipFill>
        <p:spPr>
          <a:xfrm>
            <a:off x="108284" y="1227222"/>
            <a:ext cx="9156033" cy="5097066"/>
          </a:xfrm>
          <a:prstGeom prst="rect">
            <a:avLst/>
          </a:prstGeom>
        </p:spPr>
      </p:pic>
      <p:sp>
        <p:nvSpPr>
          <p:cNvPr id="5" name="CuadroTexto 4">
            <a:extLst>
              <a:ext uri="{FF2B5EF4-FFF2-40B4-BE49-F238E27FC236}">
                <a16:creationId xmlns:a16="http://schemas.microsoft.com/office/drawing/2014/main" id="{1EA33FB4-6A52-D22D-0BBD-F75900F03D9B}"/>
              </a:ext>
            </a:extLst>
          </p:cNvPr>
          <p:cNvSpPr txBox="1"/>
          <p:nvPr/>
        </p:nvSpPr>
        <p:spPr>
          <a:xfrm>
            <a:off x="667752" y="400688"/>
            <a:ext cx="1509964" cy="707886"/>
          </a:xfrm>
          <a:prstGeom prst="rect">
            <a:avLst/>
          </a:prstGeom>
          <a:noFill/>
        </p:spPr>
        <p:txBody>
          <a:bodyPr wrap="square">
            <a:spAutoFit/>
          </a:bodyPr>
          <a:lstStyle/>
          <a:p>
            <a:r>
              <a:rPr lang="es-MX" sz="4000" b="1" dirty="0" err="1"/>
              <a:t>Login</a:t>
            </a:r>
            <a:r>
              <a:rPr lang="es-MX" dirty="0"/>
              <a:t> </a:t>
            </a:r>
          </a:p>
        </p:txBody>
      </p:sp>
      <p:sp>
        <p:nvSpPr>
          <p:cNvPr id="7" name="CuadroTexto 6">
            <a:extLst>
              <a:ext uri="{FF2B5EF4-FFF2-40B4-BE49-F238E27FC236}">
                <a16:creationId xmlns:a16="http://schemas.microsoft.com/office/drawing/2014/main" id="{6F86A652-6ABD-261F-00DC-51D65A44C739}"/>
              </a:ext>
            </a:extLst>
          </p:cNvPr>
          <p:cNvSpPr txBox="1"/>
          <p:nvPr/>
        </p:nvSpPr>
        <p:spPr>
          <a:xfrm>
            <a:off x="9264317" y="3340586"/>
            <a:ext cx="3080083" cy="1477328"/>
          </a:xfrm>
          <a:prstGeom prst="rect">
            <a:avLst/>
          </a:prstGeom>
          <a:noFill/>
        </p:spPr>
        <p:txBody>
          <a:bodyPr wrap="square">
            <a:spAutoFit/>
          </a:bodyPr>
          <a:lstStyle/>
          <a:p>
            <a:r>
              <a:rPr lang="es-MX" dirty="0"/>
              <a:t>Aquí el usuario que ya este registrado en la pagina, para ingresar solo deberá ingresar su nombre de usuario y su contraseña.</a:t>
            </a:r>
          </a:p>
        </p:txBody>
      </p:sp>
    </p:spTree>
    <p:extLst>
      <p:ext uri="{BB962C8B-B14F-4D97-AF65-F5344CB8AC3E}">
        <p14:creationId xmlns:p14="http://schemas.microsoft.com/office/powerpoint/2010/main" val="209432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12D87D-4521-472E-17D4-07A3837696D6}"/>
              </a:ext>
            </a:extLst>
          </p:cNvPr>
          <p:cNvPicPr>
            <a:picLocks noChangeAspect="1"/>
          </p:cNvPicPr>
          <p:nvPr/>
        </p:nvPicPr>
        <p:blipFill>
          <a:blip r:embed="rId2">
            <a:extLst>
              <a:ext uri="{28A0092B-C50C-407E-A947-70E740481C1C}">
                <a14:useLocalDpi xmlns:a14="http://schemas.microsoft.com/office/drawing/2010/main" val="0"/>
              </a:ext>
            </a:extLst>
          </a:blip>
          <a:srcRect l="2668" t="9649" b="3684"/>
          <a:stretch/>
        </p:blipFill>
        <p:spPr>
          <a:xfrm>
            <a:off x="409074" y="933011"/>
            <a:ext cx="9384632" cy="5222691"/>
          </a:xfrm>
          <a:prstGeom prst="rect">
            <a:avLst/>
          </a:prstGeom>
        </p:spPr>
      </p:pic>
      <p:sp>
        <p:nvSpPr>
          <p:cNvPr id="5" name="CuadroTexto 4">
            <a:extLst>
              <a:ext uri="{FF2B5EF4-FFF2-40B4-BE49-F238E27FC236}">
                <a16:creationId xmlns:a16="http://schemas.microsoft.com/office/drawing/2014/main" id="{BDEEB10E-E5F2-1E25-540B-53EF2AFAA54B}"/>
              </a:ext>
            </a:extLst>
          </p:cNvPr>
          <p:cNvSpPr txBox="1"/>
          <p:nvPr/>
        </p:nvSpPr>
        <p:spPr>
          <a:xfrm>
            <a:off x="2006" y="240632"/>
            <a:ext cx="6093994" cy="707886"/>
          </a:xfrm>
          <a:prstGeom prst="rect">
            <a:avLst/>
          </a:prstGeom>
          <a:noFill/>
        </p:spPr>
        <p:txBody>
          <a:bodyPr wrap="square">
            <a:spAutoFit/>
          </a:bodyPr>
          <a:lstStyle/>
          <a:p>
            <a:r>
              <a:rPr lang="es-MX" sz="4000" b="1" dirty="0"/>
              <a:t>Verificación de usuario</a:t>
            </a:r>
          </a:p>
        </p:txBody>
      </p:sp>
      <p:sp>
        <p:nvSpPr>
          <p:cNvPr id="7" name="CuadroTexto 6">
            <a:extLst>
              <a:ext uri="{FF2B5EF4-FFF2-40B4-BE49-F238E27FC236}">
                <a16:creationId xmlns:a16="http://schemas.microsoft.com/office/drawing/2014/main" id="{D012EB86-D799-8593-A6D3-11F08725C60C}"/>
              </a:ext>
            </a:extLst>
          </p:cNvPr>
          <p:cNvSpPr txBox="1"/>
          <p:nvPr/>
        </p:nvSpPr>
        <p:spPr>
          <a:xfrm>
            <a:off x="7577889" y="6155702"/>
            <a:ext cx="4614111" cy="646331"/>
          </a:xfrm>
          <a:prstGeom prst="rect">
            <a:avLst/>
          </a:prstGeom>
          <a:noFill/>
        </p:spPr>
        <p:txBody>
          <a:bodyPr wrap="square">
            <a:spAutoFit/>
          </a:bodyPr>
          <a:lstStyle/>
          <a:p>
            <a:r>
              <a:rPr lang="es-MX" dirty="0"/>
              <a:t>Base de datos donde se guarda el registro de los usuarios.</a:t>
            </a:r>
          </a:p>
        </p:txBody>
      </p:sp>
    </p:spTree>
    <p:extLst>
      <p:ext uri="{BB962C8B-B14F-4D97-AF65-F5344CB8AC3E}">
        <p14:creationId xmlns:p14="http://schemas.microsoft.com/office/powerpoint/2010/main" val="6507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0787980-A91C-E154-EDAC-9FADD4863B58}"/>
              </a:ext>
            </a:extLst>
          </p:cNvPr>
          <p:cNvPicPr>
            <a:picLocks noChangeAspect="1"/>
          </p:cNvPicPr>
          <p:nvPr/>
        </p:nvPicPr>
        <p:blipFill>
          <a:blip r:embed="rId2">
            <a:extLst>
              <a:ext uri="{28A0092B-C50C-407E-A947-70E740481C1C}">
                <a14:useLocalDpi xmlns:a14="http://schemas.microsoft.com/office/drawing/2010/main" val="0"/>
              </a:ext>
            </a:extLst>
          </a:blip>
          <a:srcRect l="2997" t="9823" r="1389" b="4562"/>
          <a:stretch/>
        </p:blipFill>
        <p:spPr>
          <a:xfrm>
            <a:off x="0" y="1038689"/>
            <a:ext cx="8542422" cy="4780622"/>
          </a:xfrm>
          <a:prstGeom prst="rect">
            <a:avLst/>
          </a:prstGeom>
        </p:spPr>
      </p:pic>
      <p:sp>
        <p:nvSpPr>
          <p:cNvPr id="5" name="CuadroTexto 4">
            <a:extLst>
              <a:ext uri="{FF2B5EF4-FFF2-40B4-BE49-F238E27FC236}">
                <a16:creationId xmlns:a16="http://schemas.microsoft.com/office/drawing/2014/main" id="{D1A72B00-1625-7D1D-78C6-A0E91A17DBE0}"/>
              </a:ext>
            </a:extLst>
          </p:cNvPr>
          <p:cNvSpPr txBox="1"/>
          <p:nvPr/>
        </p:nvSpPr>
        <p:spPr>
          <a:xfrm>
            <a:off x="637675" y="236439"/>
            <a:ext cx="6136104" cy="707886"/>
          </a:xfrm>
          <a:prstGeom prst="rect">
            <a:avLst/>
          </a:prstGeom>
          <a:noFill/>
        </p:spPr>
        <p:txBody>
          <a:bodyPr wrap="square">
            <a:spAutoFit/>
          </a:bodyPr>
          <a:lstStyle/>
          <a:p>
            <a:r>
              <a:rPr lang="es-MX" sz="4000" b="1" dirty="0"/>
              <a:t>Validación de cuenta</a:t>
            </a:r>
          </a:p>
        </p:txBody>
      </p:sp>
      <p:sp>
        <p:nvSpPr>
          <p:cNvPr id="7" name="CuadroTexto 6">
            <a:extLst>
              <a:ext uri="{FF2B5EF4-FFF2-40B4-BE49-F238E27FC236}">
                <a16:creationId xmlns:a16="http://schemas.microsoft.com/office/drawing/2014/main" id="{9B469A22-195F-751B-6C8A-DEA9A71CE679}"/>
              </a:ext>
            </a:extLst>
          </p:cNvPr>
          <p:cNvSpPr txBox="1"/>
          <p:nvPr/>
        </p:nvSpPr>
        <p:spPr>
          <a:xfrm>
            <a:off x="8681786" y="2149460"/>
            <a:ext cx="3510214" cy="1477328"/>
          </a:xfrm>
          <a:prstGeom prst="rect">
            <a:avLst/>
          </a:prstGeom>
          <a:noFill/>
        </p:spPr>
        <p:txBody>
          <a:bodyPr wrap="square">
            <a:spAutoFit/>
          </a:bodyPr>
          <a:lstStyle/>
          <a:p>
            <a:r>
              <a:rPr lang="es-MX" dirty="0"/>
              <a:t>En caso de que el usuario que ya está registrado haya ingresado algún dato incorrecto se le dirigirá a la ventana de error de contraseña,</a:t>
            </a:r>
          </a:p>
        </p:txBody>
      </p:sp>
    </p:spTree>
    <p:extLst>
      <p:ext uri="{BB962C8B-B14F-4D97-AF65-F5344CB8AC3E}">
        <p14:creationId xmlns:p14="http://schemas.microsoft.com/office/powerpoint/2010/main" val="180221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0994D0F-D930-906B-AC08-76B0A6516A5E}"/>
              </a:ext>
            </a:extLst>
          </p:cNvPr>
          <p:cNvPicPr>
            <a:picLocks noChangeAspect="1"/>
          </p:cNvPicPr>
          <p:nvPr/>
        </p:nvPicPr>
        <p:blipFill>
          <a:blip r:embed="rId2">
            <a:extLst>
              <a:ext uri="{28A0092B-C50C-407E-A947-70E740481C1C}">
                <a14:useLocalDpi xmlns:a14="http://schemas.microsoft.com/office/drawing/2010/main" val="0"/>
              </a:ext>
            </a:extLst>
          </a:blip>
          <a:srcRect l="2120" t="10175" r="1608" b="5088"/>
          <a:stretch/>
        </p:blipFill>
        <p:spPr>
          <a:xfrm>
            <a:off x="0" y="927117"/>
            <a:ext cx="9095873" cy="5003766"/>
          </a:xfrm>
          <a:prstGeom prst="rect">
            <a:avLst/>
          </a:prstGeom>
        </p:spPr>
      </p:pic>
      <p:sp>
        <p:nvSpPr>
          <p:cNvPr id="5" name="CuadroTexto 4">
            <a:extLst>
              <a:ext uri="{FF2B5EF4-FFF2-40B4-BE49-F238E27FC236}">
                <a16:creationId xmlns:a16="http://schemas.microsoft.com/office/drawing/2014/main" id="{5C97DB56-BCFC-B443-FFC0-2E23150FB688}"/>
              </a:ext>
            </a:extLst>
          </p:cNvPr>
          <p:cNvSpPr txBox="1"/>
          <p:nvPr/>
        </p:nvSpPr>
        <p:spPr>
          <a:xfrm>
            <a:off x="288758" y="296597"/>
            <a:ext cx="6136104" cy="707886"/>
          </a:xfrm>
          <a:prstGeom prst="rect">
            <a:avLst/>
          </a:prstGeom>
          <a:noFill/>
        </p:spPr>
        <p:txBody>
          <a:bodyPr wrap="square">
            <a:spAutoFit/>
          </a:bodyPr>
          <a:lstStyle/>
          <a:p>
            <a:r>
              <a:rPr lang="es-MX" sz="4000" b="1" dirty="0"/>
              <a:t>Catálogo</a:t>
            </a:r>
            <a:r>
              <a:rPr lang="es-MX" dirty="0"/>
              <a:t> </a:t>
            </a:r>
          </a:p>
        </p:txBody>
      </p:sp>
      <p:sp>
        <p:nvSpPr>
          <p:cNvPr id="7" name="CuadroTexto 6">
            <a:extLst>
              <a:ext uri="{FF2B5EF4-FFF2-40B4-BE49-F238E27FC236}">
                <a16:creationId xmlns:a16="http://schemas.microsoft.com/office/drawing/2014/main" id="{4C9FD2B6-C61F-E5C4-D216-417531055A4D}"/>
              </a:ext>
            </a:extLst>
          </p:cNvPr>
          <p:cNvSpPr txBox="1"/>
          <p:nvPr/>
        </p:nvSpPr>
        <p:spPr>
          <a:xfrm>
            <a:off x="9280357" y="1620072"/>
            <a:ext cx="2911643" cy="4247317"/>
          </a:xfrm>
          <a:prstGeom prst="rect">
            <a:avLst/>
          </a:prstGeom>
          <a:noFill/>
        </p:spPr>
        <p:txBody>
          <a:bodyPr wrap="square">
            <a:spAutoFit/>
          </a:bodyPr>
          <a:lstStyle/>
          <a:p>
            <a:r>
              <a:rPr lang="es-MX" dirty="0"/>
              <a:t>Aquí se muestra la variedad de productos que se ofrecen en la página.</a:t>
            </a:r>
          </a:p>
          <a:p>
            <a:r>
              <a:rPr lang="es-MX" dirty="0"/>
              <a:t>De lado izquierdo se muestra un apartado donde el usuario puede regresar a la página principal, el contacto de la tienda, consultar los términos y condiciones acerca de la página, y el carrito de compras en donde el usuario podrá ver las cosas que tiene añadidas para comprar.</a:t>
            </a:r>
          </a:p>
        </p:txBody>
      </p:sp>
    </p:spTree>
    <p:extLst>
      <p:ext uri="{BB962C8B-B14F-4D97-AF65-F5344CB8AC3E}">
        <p14:creationId xmlns:p14="http://schemas.microsoft.com/office/powerpoint/2010/main" val="1746103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9E693FF-383F-B631-2ACD-F1444800CCB2}"/>
              </a:ext>
            </a:extLst>
          </p:cNvPr>
          <p:cNvPicPr>
            <a:picLocks noChangeAspect="1"/>
          </p:cNvPicPr>
          <p:nvPr/>
        </p:nvPicPr>
        <p:blipFill>
          <a:blip r:embed="rId2">
            <a:extLst>
              <a:ext uri="{28A0092B-C50C-407E-A947-70E740481C1C}">
                <a14:useLocalDpi xmlns:a14="http://schemas.microsoft.com/office/drawing/2010/main" val="0"/>
              </a:ext>
            </a:extLst>
          </a:blip>
          <a:srcRect l="2339" t="10176" r="950" b="5263"/>
          <a:stretch/>
        </p:blipFill>
        <p:spPr>
          <a:xfrm>
            <a:off x="0" y="1230377"/>
            <a:ext cx="9087852" cy="4966377"/>
          </a:xfrm>
          <a:prstGeom prst="rect">
            <a:avLst/>
          </a:prstGeom>
        </p:spPr>
      </p:pic>
      <p:sp>
        <p:nvSpPr>
          <p:cNvPr id="5" name="CuadroTexto 4">
            <a:extLst>
              <a:ext uri="{FF2B5EF4-FFF2-40B4-BE49-F238E27FC236}">
                <a16:creationId xmlns:a16="http://schemas.microsoft.com/office/drawing/2014/main" id="{482F5B9C-9E39-4D1B-EBD5-01E1E392FE84}"/>
              </a:ext>
            </a:extLst>
          </p:cNvPr>
          <p:cNvSpPr txBox="1"/>
          <p:nvPr/>
        </p:nvSpPr>
        <p:spPr>
          <a:xfrm>
            <a:off x="108284" y="152219"/>
            <a:ext cx="6136104" cy="707886"/>
          </a:xfrm>
          <a:prstGeom prst="rect">
            <a:avLst/>
          </a:prstGeom>
          <a:noFill/>
        </p:spPr>
        <p:txBody>
          <a:bodyPr wrap="square">
            <a:spAutoFit/>
          </a:bodyPr>
          <a:lstStyle/>
          <a:p>
            <a:r>
              <a:rPr lang="es-MX" sz="4000" b="1" dirty="0"/>
              <a:t>Página de productos</a:t>
            </a:r>
          </a:p>
        </p:txBody>
      </p:sp>
      <p:sp>
        <p:nvSpPr>
          <p:cNvPr id="7" name="CuadroTexto 6">
            <a:extLst>
              <a:ext uri="{FF2B5EF4-FFF2-40B4-BE49-F238E27FC236}">
                <a16:creationId xmlns:a16="http://schemas.microsoft.com/office/drawing/2014/main" id="{AAA50B4A-DC7D-E6F5-4F8B-56B7178E5F77}"/>
              </a:ext>
            </a:extLst>
          </p:cNvPr>
          <p:cNvSpPr txBox="1"/>
          <p:nvPr/>
        </p:nvSpPr>
        <p:spPr>
          <a:xfrm>
            <a:off x="9087852" y="2000889"/>
            <a:ext cx="3104148" cy="1477328"/>
          </a:xfrm>
          <a:prstGeom prst="rect">
            <a:avLst/>
          </a:prstGeom>
          <a:noFill/>
        </p:spPr>
        <p:txBody>
          <a:bodyPr wrap="square">
            <a:spAutoFit/>
          </a:bodyPr>
          <a:lstStyle/>
          <a:p>
            <a:r>
              <a:rPr lang="es-MX" dirty="0"/>
              <a:t>Aquí se puede ver cada producto de forma individual, asi como tambien una descripción del producto y su precio en metros cuadrados.</a:t>
            </a:r>
          </a:p>
        </p:txBody>
      </p:sp>
    </p:spTree>
    <p:extLst>
      <p:ext uri="{BB962C8B-B14F-4D97-AF65-F5344CB8AC3E}">
        <p14:creationId xmlns:p14="http://schemas.microsoft.com/office/powerpoint/2010/main" val="966475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0260F44-8051-D0DD-E867-5F34C22E8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3220"/>
            <a:ext cx="7849398" cy="3747085"/>
          </a:xfrm>
          <a:prstGeom prst="rect">
            <a:avLst/>
          </a:prstGeom>
        </p:spPr>
      </p:pic>
      <p:sp>
        <p:nvSpPr>
          <p:cNvPr id="5" name="CuadroTexto 4">
            <a:extLst>
              <a:ext uri="{FF2B5EF4-FFF2-40B4-BE49-F238E27FC236}">
                <a16:creationId xmlns:a16="http://schemas.microsoft.com/office/drawing/2014/main" id="{E2B25E9A-B1BF-DB9A-65D3-79BBAF942CCE}"/>
              </a:ext>
            </a:extLst>
          </p:cNvPr>
          <p:cNvSpPr txBox="1"/>
          <p:nvPr/>
        </p:nvSpPr>
        <p:spPr>
          <a:xfrm>
            <a:off x="692566" y="657545"/>
            <a:ext cx="6851233" cy="707886"/>
          </a:xfrm>
          <a:prstGeom prst="rect">
            <a:avLst/>
          </a:prstGeom>
          <a:noFill/>
        </p:spPr>
        <p:txBody>
          <a:bodyPr wrap="square">
            <a:spAutoFit/>
          </a:bodyPr>
          <a:lstStyle/>
          <a:p>
            <a:r>
              <a:rPr lang="es-MX" sz="4000" b="1" dirty="0"/>
              <a:t>Calculadora de area y precio</a:t>
            </a:r>
          </a:p>
        </p:txBody>
      </p:sp>
      <p:sp>
        <p:nvSpPr>
          <p:cNvPr id="7" name="CuadroTexto 6">
            <a:extLst>
              <a:ext uri="{FF2B5EF4-FFF2-40B4-BE49-F238E27FC236}">
                <a16:creationId xmlns:a16="http://schemas.microsoft.com/office/drawing/2014/main" id="{B44B266B-4FFC-8CC6-54BE-DC87A5E823F8}"/>
              </a:ext>
            </a:extLst>
          </p:cNvPr>
          <p:cNvSpPr txBox="1"/>
          <p:nvPr/>
        </p:nvSpPr>
        <p:spPr>
          <a:xfrm>
            <a:off x="6668502" y="1944923"/>
            <a:ext cx="3859129" cy="2585323"/>
          </a:xfrm>
          <a:prstGeom prst="rect">
            <a:avLst/>
          </a:prstGeom>
          <a:noFill/>
        </p:spPr>
        <p:txBody>
          <a:bodyPr wrap="square">
            <a:spAutoFit/>
          </a:bodyPr>
          <a:lstStyle/>
          <a:p>
            <a:r>
              <a:rPr lang="es-MX" dirty="0"/>
              <a:t>En esta parte el usuario ingresa el tamaño del area que desea cubrir tomando en cuenta el alto y ancho del area en centímetros, después se mostrara  el precio total y la cantidad de azulejos que necesitara para cubrir el area y asi sea más fácil para el usuario el saber la cantidad a comprar de producto.</a:t>
            </a:r>
          </a:p>
        </p:txBody>
      </p:sp>
    </p:spTree>
    <p:extLst>
      <p:ext uri="{BB962C8B-B14F-4D97-AF65-F5344CB8AC3E}">
        <p14:creationId xmlns:p14="http://schemas.microsoft.com/office/powerpoint/2010/main" val="19133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5C88B2C-093E-812E-44BB-E93F84283429}"/>
              </a:ext>
            </a:extLst>
          </p:cNvPr>
          <p:cNvPicPr>
            <a:picLocks noChangeAspect="1"/>
          </p:cNvPicPr>
          <p:nvPr/>
        </p:nvPicPr>
        <p:blipFill>
          <a:blip r:embed="rId2">
            <a:extLst>
              <a:ext uri="{28A0092B-C50C-407E-A947-70E740481C1C}">
                <a14:useLocalDpi xmlns:a14="http://schemas.microsoft.com/office/drawing/2010/main" val="0"/>
              </a:ext>
            </a:extLst>
          </a:blip>
          <a:srcRect l="2669" t="10175" r="620" b="3860"/>
          <a:stretch/>
        </p:blipFill>
        <p:spPr>
          <a:xfrm>
            <a:off x="0" y="1156369"/>
            <a:ext cx="9396664" cy="5220368"/>
          </a:xfrm>
          <a:prstGeom prst="rect">
            <a:avLst/>
          </a:prstGeom>
        </p:spPr>
      </p:pic>
      <p:sp>
        <p:nvSpPr>
          <p:cNvPr id="5" name="CuadroTexto 4">
            <a:extLst>
              <a:ext uri="{FF2B5EF4-FFF2-40B4-BE49-F238E27FC236}">
                <a16:creationId xmlns:a16="http://schemas.microsoft.com/office/drawing/2014/main" id="{5D8FC674-3602-4B51-FF15-4DA0DB28C869}"/>
              </a:ext>
            </a:extLst>
          </p:cNvPr>
          <p:cNvSpPr txBox="1"/>
          <p:nvPr/>
        </p:nvSpPr>
        <p:spPr>
          <a:xfrm>
            <a:off x="252664" y="288757"/>
            <a:ext cx="7459578" cy="707886"/>
          </a:xfrm>
          <a:prstGeom prst="rect">
            <a:avLst/>
          </a:prstGeom>
          <a:noFill/>
        </p:spPr>
        <p:txBody>
          <a:bodyPr wrap="square">
            <a:spAutoFit/>
          </a:bodyPr>
          <a:lstStyle/>
          <a:p>
            <a:r>
              <a:rPr lang="es-MX" sz="4000" b="1" dirty="0"/>
              <a:t>Carrito de compras personal</a:t>
            </a:r>
          </a:p>
        </p:txBody>
      </p:sp>
      <p:sp>
        <p:nvSpPr>
          <p:cNvPr id="9" name="CuadroTexto 8">
            <a:extLst>
              <a:ext uri="{FF2B5EF4-FFF2-40B4-BE49-F238E27FC236}">
                <a16:creationId xmlns:a16="http://schemas.microsoft.com/office/drawing/2014/main" id="{23E537A1-63C7-23A0-0B09-AF34B5EB7D72}"/>
              </a:ext>
            </a:extLst>
          </p:cNvPr>
          <p:cNvSpPr txBox="1"/>
          <p:nvPr/>
        </p:nvSpPr>
        <p:spPr>
          <a:xfrm>
            <a:off x="9396664" y="1168401"/>
            <a:ext cx="2795336" cy="3970318"/>
          </a:xfrm>
          <a:prstGeom prst="rect">
            <a:avLst/>
          </a:prstGeom>
          <a:noFill/>
        </p:spPr>
        <p:txBody>
          <a:bodyPr wrap="square">
            <a:spAutoFit/>
          </a:bodyPr>
          <a:lstStyle/>
          <a:p>
            <a:r>
              <a:rPr lang="es-MX" dirty="0"/>
              <a:t>Aquí el usuario puede visualizar los productos que a añadido al carrito para después poder realizar la compra. Aquí se muestra el producto que eligió, el precio por unidad, la cantidad total de productos y el precio total de la compra, asi como también la opcion de eliminar algún producto y finalizar su compra.</a:t>
            </a:r>
          </a:p>
        </p:txBody>
      </p:sp>
    </p:spTree>
    <p:extLst>
      <p:ext uri="{BB962C8B-B14F-4D97-AF65-F5344CB8AC3E}">
        <p14:creationId xmlns:p14="http://schemas.microsoft.com/office/powerpoint/2010/main" val="232129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B2817B9-436D-4F41-F6C3-7749E981D739}"/>
              </a:ext>
            </a:extLst>
          </p:cNvPr>
          <p:cNvPicPr>
            <a:picLocks noChangeAspect="1"/>
          </p:cNvPicPr>
          <p:nvPr/>
        </p:nvPicPr>
        <p:blipFill>
          <a:blip r:embed="rId2"/>
          <a:stretch>
            <a:fillRect/>
          </a:stretch>
        </p:blipFill>
        <p:spPr>
          <a:xfrm rot="5400000">
            <a:off x="-1593303" y="1401472"/>
            <a:ext cx="6133618" cy="2947012"/>
          </a:xfrm>
          <a:prstGeom prst="rect">
            <a:avLst/>
          </a:prstGeom>
        </p:spPr>
      </p:pic>
      <p:sp>
        <p:nvSpPr>
          <p:cNvPr id="2" name="Título 1">
            <a:extLst>
              <a:ext uri="{FF2B5EF4-FFF2-40B4-BE49-F238E27FC236}">
                <a16:creationId xmlns:a16="http://schemas.microsoft.com/office/drawing/2014/main" id="{FAE9E743-75B9-25EB-4A28-69CCF3F42024}"/>
              </a:ext>
            </a:extLst>
          </p:cNvPr>
          <p:cNvSpPr>
            <a:spLocks noGrp="1"/>
          </p:cNvSpPr>
          <p:nvPr>
            <p:ph type="title"/>
          </p:nvPr>
        </p:nvSpPr>
        <p:spPr/>
        <p:txBody>
          <a:bodyPr/>
          <a:lstStyle/>
          <a:p>
            <a:pPr algn="ctr"/>
            <a:r>
              <a:rPr lang="es-MX" b="1" dirty="0"/>
              <a:t>Introducción </a:t>
            </a:r>
          </a:p>
        </p:txBody>
      </p:sp>
      <p:pic>
        <p:nvPicPr>
          <p:cNvPr id="5" name="Imagen 4">
            <a:extLst>
              <a:ext uri="{FF2B5EF4-FFF2-40B4-BE49-F238E27FC236}">
                <a16:creationId xmlns:a16="http://schemas.microsoft.com/office/drawing/2014/main" id="{124E7EEB-BF66-2406-C30D-8FCFB88C14F6}"/>
              </a:ext>
            </a:extLst>
          </p:cNvPr>
          <p:cNvPicPr>
            <a:picLocks noChangeAspect="1"/>
          </p:cNvPicPr>
          <p:nvPr/>
        </p:nvPicPr>
        <p:blipFill>
          <a:blip r:embed="rId2"/>
          <a:stretch>
            <a:fillRect/>
          </a:stretch>
        </p:blipFill>
        <p:spPr>
          <a:xfrm>
            <a:off x="6988151" y="3910988"/>
            <a:ext cx="6133618" cy="2947012"/>
          </a:xfrm>
          <a:prstGeom prst="rect">
            <a:avLst/>
          </a:prstGeom>
        </p:spPr>
      </p:pic>
      <p:sp>
        <p:nvSpPr>
          <p:cNvPr id="4" name="Marcador de contenido 2">
            <a:extLst>
              <a:ext uri="{FF2B5EF4-FFF2-40B4-BE49-F238E27FC236}">
                <a16:creationId xmlns:a16="http://schemas.microsoft.com/office/drawing/2014/main" id="{01CE0498-739E-2BB5-FD61-D2D8AC452C68}"/>
              </a:ext>
            </a:extLst>
          </p:cNvPr>
          <p:cNvSpPr txBox="1">
            <a:spLocks/>
          </p:cNvSpPr>
          <p:nvPr/>
        </p:nvSpPr>
        <p:spPr>
          <a:xfrm>
            <a:off x="2677212" y="1699104"/>
            <a:ext cx="7729728" cy="24958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latin typeface="Abadi" panose="020B0604020104020204" pitchFamily="34" charset="0"/>
              </a:rPr>
              <a:t>Propuesta: </a:t>
            </a:r>
            <a:br>
              <a:rPr lang="es-MX" dirty="0">
                <a:latin typeface="Abadi" panose="020B0604020104020204" pitchFamily="34" charset="0"/>
              </a:rPr>
            </a:br>
            <a:r>
              <a:rPr lang="es-MX" sz="1600" dirty="0">
                <a:latin typeface="Abadi" panose="020B0604020104020204" pitchFamily="34" charset="0"/>
              </a:rPr>
              <a:t>Desarrollo de una página web de venta de material de construcción (Azulejo)</a:t>
            </a:r>
          </a:p>
          <a:p>
            <a:pPr marL="0" indent="0">
              <a:buNone/>
            </a:pPr>
            <a:r>
              <a:rPr lang="es-MX" dirty="0">
                <a:latin typeface="Abadi" panose="020B0604020104020204" pitchFamily="34" charset="0"/>
              </a:rPr>
              <a:t>Objetivos:</a:t>
            </a:r>
          </a:p>
          <a:p>
            <a:pPr lvl="1"/>
            <a:r>
              <a:rPr lang="es-MX" dirty="0">
                <a:latin typeface="Abadi" panose="020B0604020104020204" pitchFamily="34" charset="0"/>
              </a:rPr>
              <a:t>Brindar una experiencia de compra conveniente y accesible para los usuarios.</a:t>
            </a:r>
          </a:p>
          <a:p>
            <a:pPr lvl="1"/>
            <a:r>
              <a:rPr lang="es-MX" dirty="0">
                <a:latin typeface="Abadi" panose="020B0604020104020204" pitchFamily="34" charset="0"/>
              </a:rPr>
              <a:t>Ofrecer una amplia variedad de opciones</a:t>
            </a:r>
          </a:p>
          <a:p>
            <a:pPr lvl="1"/>
            <a:r>
              <a:rPr lang="es-MX" dirty="0">
                <a:latin typeface="Abadi" panose="020B0604020104020204" pitchFamily="34" charset="0"/>
              </a:rPr>
              <a:t>Garantizar una interfaz amigable y una navegación fluida</a:t>
            </a:r>
          </a:p>
          <a:p>
            <a:pPr marL="228600" lvl="1" indent="0">
              <a:buFont typeface="Arial" panose="020B0604020202020204" pitchFamily="34" charset="0"/>
              <a:buNone/>
            </a:pPr>
            <a:endParaRPr lang="es-MX" dirty="0"/>
          </a:p>
        </p:txBody>
      </p:sp>
      <p:sp>
        <p:nvSpPr>
          <p:cNvPr id="9" name="Marcador de contenido 2">
            <a:extLst>
              <a:ext uri="{FF2B5EF4-FFF2-40B4-BE49-F238E27FC236}">
                <a16:creationId xmlns:a16="http://schemas.microsoft.com/office/drawing/2014/main" id="{4E7F135A-1DE8-5DEA-1CFB-3012F3BE1959}"/>
              </a:ext>
            </a:extLst>
          </p:cNvPr>
          <p:cNvSpPr txBox="1">
            <a:spLocks/>
          </p:cNvSpPr>
          <p:nvPr/>
        </p:nvSpPr>
        <p:spPr>
          <a:xfrm>
            <a:off x="2231137" y="4461831"/>
            <a:ext cx="3864864" cy="181778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s-MX" sz="6200" b="1" dirty="0">
                <a:latin typeface="Abadi" panose="020B0604020104020204" pitchFamily="34" charset="0"/>
              </a:rPr>
              <a:t>Alcance:</a:t>
            </a:r>
          </a:p>
          <a:p>
            <a:pPr lvl="1"/>
            <a:r>
              <a:rPr lang="es-MX" sz="6200" dirty="0">
                <a:latin typeface="Abadi" panose="020B0604020104020204" pitchFamily="34" charset="0"/>
              </a:rPr>
              <a:t>Diseño interactivo</a:t>
            </a:r>
          </a:p>
          <a:p>
            <a:pPr lvl="1"/>
            <a:r>
              <a:rPr lang="es-MX" sz="6200" dirty="0">
                <a:latin typeface="Abadi" panose="020B0604020104020204" pitchFamily="34" charset="0"/>
              </a:rPr>
              <a:t>Base de datos funcional</a:t>
            </a:r>
          </a:p>
          <a:p>
            <a:pPr lvl="1"/>
            <a:r>
              <a:rPr lang="es-MX" sz="6200" dirty="0">
                <a:latin typeface="Abadi" panose="020B0604020104020204" pitchFamily="34" charset="0"/>
              </a:rPr>
              <a:t>Validación sesión</a:t>
            </a:r>
          </a:p>
          <a:p>
            <a:pPr lvl="1"/>
            <a:r>
              <a:rPr lang="es-MX" sz="6200" dirty="0">
                <a:latin typeface="Abadi" panose="020B0604020104020204" pitchFamily="34" charset="0"/>
              </a:rPr>
              <a:t>Carrito de compras funcional</a:t>
            </a:r>
          </a:p>
          <a:p>
            <a:pPr lvl="1"/>
            <a:r>
              <a:rPr lang="es-MX" sz="6200" dirty="0">
                <a:latin typeface="Abadi" panose="020B0604020104020204" pitchFamily="34" charset="0"/>
              </a:rPr>
              <a:t>Página de administrador</a:t>
            </a:r>
          </a:p>
          <a:p>
            <a:pPr lvl="1"/>
            <a:r>
              <a:rPr lang="es-MX" sz="6200" dirty="0">
                <a:latin typeface="Abadi" panose="020B0604020104020204" pitchFamily="34" charset="0"/>
              </a:rPr>
              <a:t>Calculadora de materiales</a:t>
            </a:r>
          </a:p>
          <a:p>
            <a:pPr lvl="1"/>
            <a:endParaRPr lang="es-MX" dirty="0"/>
          </a:p>
          <a:p>
            <a:pPr marL="228600" lvl="1" indent="0">
              <a:buFont typeface="Arial" panose="020B0604020202020204" pitchFamily="34" charset="0"/>
              <a:buNone/>
            </a:pPr>
            <a:endParaRPr lang="es-MX" dirty="0"/>
          </a:p>
        </p:txBody>
      </p:sp>
    </p:spTree>
    <p:extLst>
      <p:ext uri="{BB962C8B-B14F-4D97-AF65-F5344CB8AC3E}">
        <p14:creationId xmlns:p14="http://schemas.microsoft.com/office/powerpoint/2010/main" val="4057476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12B816-4725-5C05-A183-19E75AC53EB2}"/>
              </a:ext>
            </a:extLst>
          </p:cNvPr>
          <p:cNvPicPr>
            <a:picLocks noChangeAspect="1"/>
          </p:cNvPicPr>
          <p:nvPr/>
        </p:nvPicPr>
        <p:blipFill>
          <a:blip r:embed="rId2">
            <a:extLst>
              <a:ext uri="{28A0092B-C50C-407E-A947-70E740481C1C}">
                <a14:useLocalDpi xmlns:a14="http://schemas.microsoft.com/office/drawing/2010/main" val="0"/>
              </a:ext>
            </a:extLst>
          </a:blip>
          <a:srcRect l="2449" t="9298" r="621" b="4561"/>
          <a:stretch/>
        </p:blipFill>
        <p:spPr>
          <a:xfrm>
            <a:off x="84221" y="1335505"/>
            <a:ext cx="8773006" cy="4872789"/>
          </a:xfrm>
          <a:prstGeom prst="rect">
            <a:avLst/>
          </a:prstGeom>
        </p:spPr>
      </p:pic>
      <p:sp>
        <p:nvSpPr>
          <p:cNvPr id="5" name="CuadroTexto 4">
            <a:extLst>
              <a:ext uri="{FF2B5EF4-FFF2-40B4-BE49-F238E27FC236}">
                <a16:creationId xmlns:a16="http://schemas.microsoft.com/office/drawing/2014/main" id="{19CE329B-05A1-F2C5-4FE3-F661E7A60158}"/>
              </a:ext>
            </a:extLst>
          </p:cNvPr>
          <p:cNvSpPr txBox="1"/>
          <p:nvPr/>
        </p:nvSpPr>
        <p:spPr>
          <a:xfrm>
            <a:off x="400050" y="392850"/>
            <a:ext cx="6093994" cy="707886"/>
          </a:xfrm>
          <a:prstGeom prst="rect">
            <a:avLst/>
          </a:prstGeom>
          <a:noFill/>
        </p:spPr>
        <p:txBody>
          <a:bodyPr wrap="square">
            <a:spAutoFit/>
          </a:bodyPr>
          <a:lstStyle/>
          <a:p>
            <a:r>
              <a:rPr lang="es-MX" sz="4000" b="1" dirty="0"/>
              <a:t>Compra realizada</a:t>
            </a:r>
          </a:p>
        </p:txBody>
      </p:sp>
      <p:sp>
        <p:nvSpPr>
          <p:cNvPr id="7" name="CuadroTexto 6">
            <a:extLst>
              <a:ext uri="{FF2B5EF4-FFF2-40B4-BE49-F238E27FC236}">
                <a16:creationId xmlns:a16="http://schemas.microsoft.com/office/drawing/2014/main" id="{6E45FCC3-6395-6030-D3A7-0FB690C6BF2C}"/>
              </a:ext>
            </a:extLst>
          </p:cNvPr>
          <p:cNvSpPr txBox="1"/>
          <p:nvPr/>
        </p:nvSpPr>
        <p:spPr>
          <a:xfrm>
            <a:off x="8814134" y="1583976"/>
            <a:ext cx="3293645" cy="1200329"/>
          </a:xfrm>
          <a:prstGeom prst="rect">
            <a:avLst/>
          </a:prstGeom>
          <a:noFill/>
        </p:spPr>
        <p:txBody>
          <a:bodyPr wrap="square">
            <a:spAutoFit/>
          </a:bodyPr>
          <a:lstStyle/>
          <a:p>
            <a:r>
              <a:rPr lang="es-MX" dirty="0"/>
              <a:t>Esta ventana se mostrara una vez que el usuario haya realizado su compra de forma correcta.</a:t>
            </a:r>
          </a:p>
        </p:txBody>
      </p:sp>
    </p:spTree>
    <p:extLst>
      <p:ext uri="{BB962C8B-B14F-4D97-AF65-F5344CB8AC3E}">
        <p14:creationId xmlns:p14="http://schemas.microsoft.com/office/powerpoint/2010/main" val="3571540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0B2384-CC49-5B85-B6B7-C4D95E304075}"/>
              </a:ext>
            </a:extLst>
          </p:cNvPr>
          <p:cNvPicPr>
            <a:picLocks noChangeAspect="1"/>
          </p:cNvPicPr>
          <p:nvPr/>
        </p:nvPicPr>
        <p:blipFill>
          <a:blip r:embed="rId2">
            <a:extLst>
              <a:ext uri="{28A0092B-C50C-407E-A947-70E740481C1C}">
                <a14:useLocalDpi xmlns:a14="http://schemas.microsoft.com/office/drawing/2010/main" val="0"/>
              </a:ext>
            </a:extLst>
          </a:blip>
          <a:srcRect l="11110" t="9474" r="11149" b="5614"/>
          <a:stretch/>
        </p:blipFill>
        <p:spPr>
          <a:xfrm>
            <a:off x="0" y="854241"/>
            <a:ext cx="8530390" cy="5823285"/>
          </a:xfrm>
          <a:prstGeom prst="rect">
            <a:avLst/>
          </a:prstGeom>
        </p:spPr>
      </p:pic>
      <p:sp>
        <p:nvSpPr>
          <p:cNvPr id="6" name="CuadroTexto 5">
            <a:extLst>
              <a:ext uri="{FF2B5EF4-FFF2-40B4-BE49-F238E27FC236}">
                <a16:creationId xmlns:a16="http://schemas.microsoft.com/office/drawing/2014/main" id="{B73E6282-414F-EC55-841B-A2E9AA42536F}"/>
              </a:ext>
            </a:extLst>
          </p:cNvPr>
          <p:cNvSpPr txBox="1"/>
          <p:nvPr/>
        </p:nvSpPr>
        <p:spPr>
          <a:xfrm>
            <a:off x="436145" y="146355"/>
            <a:ext cx="6093994" cy="707886"/>
          </a:xfrm>
          <a:prstGeom prst="rect">
            <a:avLst/>
          </a:prstGeom>
          <a:noFill/>
        </p:spPr>
        <p:txBody>
          <a:bodyPr wrap="square">
            <a:spAutoFit/>
          </a:bodyPr>
          <a:lstStyle/>
          <a:p>
            <a:r>
              <a:rPr lang="es-MX" sz="4000" b="1" dirty="0"/>
              <a:t>Pagina de administrador</a:t>
            </a:r>
          </a:p>
        </p:txBody>
      </p:sp>
      <p:sp>
        <p:nvSpPr>
          <p:cNvPr id="7" name="CuadroTexto 6">
            <a:extLst>
              <a:ext uri="{FF2B5EF4-FFF2-40B4-BE49-F238E27FC236}">
                <a16:creationId xmlns:a16="http://schemas.microsoft.com/office/drawing/2014/main" id="{8C1A6691-0086-28F4-119F-CC991AE3B365}"/>
              </a:ext>
            </a:extLst>
          </p:cNvPr>
          <p:cNvSpPr txBox="1"/>
          <p:nvPr/>
        </p:nvSpPr>
        <p:spPr>
          <a:xfrm>
            <a:off x="8231105" y="854241"/>
            <a:ext cx="3704221" cy="1477328"/>
          </a:xfrm>
          <a:prstGeom prst="rect">
            <a:avLst/>
          </a:prstGeom>
          <a:noFill/>
        </p:spPr>
        <p:txBody>
          <a:bodyPr wrap="square">
            <a:spAutoFit/>
          </a:bodyPr>
          <a:lstStyle/>
          <a:p>
            <a:r>
              <a:rPr lang="es-MX" dirty="0"/>
              <a:t>Los administradores de la pagina pueden ver aquí la lista de usuarios registrados, asi como algunos de sus datos, y la lista de pedidos que se han hecho.</a:t>
            </a:r>
          </a:p>
        </p:txBody>
      </p:sp>
    </p:spTree>
    <p:extLst>
      <p:ext uri="{BB962C8B-B14F-4D97-AF65-F5344CB8AC3E}">
        <p14:creationId xmlns:p14="http://schemas.microsoft.com/office/powerpoint/2010/main" val="1689051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2AC436-8DFB-2E59-0E7C-3F1D35AF92D4}"/>
              </a:ext>
            </a:extLst>
          </p:cNvPr>
          <p:cNvPicPr>
            <a:picLocks noChangeAspect="1"/>
          </p:cNvPicPr>
          <p:nvPr/>
        </p:nvPicPr>
        <p:blipFill>
          <a:blip r:embed="rId2">
            <a:extLst>
              <a:ext uri="{28A0092B-C50C-407E-A947-70E740481C1C}">
                <a14:useLocalDpi xmlns:a14="http://schemas.microsoft.com/office/drawing/2010/main" val="0"/>
              </a:ext>
            </a:extLst>
          </a:blip>
          <a:srcRect l="2559" t="9649" r="1718" b="5087"/>
          <a:stretch/>
        </p:blipFill>
        <p:spPr>
          <a:xfrm>
            <a:off x="0" y="1515979"/>
            <a:ext cx="9271669" cy="5161548"/>
          </a:xfrm>
          <a:prstGeom prst="rect">
            <a:avLst/>
          </a:prstGeom>
        </p:spPr>
      </p:pic>
      <p:sp>
        <p:nvSpPr>
          <p:cNvPr id="4" name="CuadroTexto 3">
            <a:extLst>
              <a:ext uri="{FF2B5EF4-FFF2-40B4-BE49-F238E27FC236}">
                <a16:creationId xmlns:a16="http://schemas.microsoft.com/office/drawing/2014/main" id="{514E7EB5-0F22-5ACC-1AD1-343D915DB5AD}"/>
              </a:ext>
            </a:extLst>
          </p:cNvPr>
          <p:cNvSpPr txBox="1"/>
          <p:nvPr/>
        </p:nvSpPr>
        <p:spPr>
          <a:xfrm>
            <a:off x="400049" y="392850"/>
            <a:ext cx="6554203" cy="707886"/>
          </a:xfrm>
          <a:prstGeom prst="rect">
            <a:avLst/>
          </a:prstGeom>
          <a:noFill/>
        </p:spPr>
        <p:txBody>
          <a:bodyPr wrap="square">
            <a:spAutoFit/>
          </a:bodyPr>
          <a:lstStyle/>
          <a:p>
            <a:r>
              <a:rPr lang="es-MX" sz="4000" b="1" dirty="0"/>
              <a:t>Controles de administrador</a:t>
            </a:r>
          </a:p>
        </p:txBody>
      </p:sp>
      <p:sp>
        <p:nvSpPr>
          <p:cNvPr id="5" name="CuadroTexto 4">
            <a:extLst>
              <a:ext uri="{FF2B5EF4-FFF2-40B4-BE49-F238E27FC236}">
                <a16:creationId xmlns:a16="http://schemas.microsoft.com/office/drawing/2014/main" id="{F1282011-650E-0C1F-B8DF-54DEF2518686}"/>
              </a:ext>
            </a:extLst>
          </p:cNvPr>
          <p:cNvSpPr txBox="1"/>
          <p:nvPr/>
        </p:nvSpPr>
        <p:spPr>
          <a:xfrm>
            <a:off x="9271669" y="3838073"/>
            <a:ext cx="2719136" cy="2031325"/>
          </a:xfrm>
          <a:prstGeom prst="rect">
            <a:avLst/>
          </a:prstGeom>
          <a:noFill/>
        </p:spPr>
        <p:txBody>
          <a:bodyPr wrap="square">
            <a:spAutoFit/>
          </a:bodyPr>
          <a:lstStyle/>
          <a:p>
            <a:r>
              <a:rPr lang="es-MX" dirty="0"/>
              <a:t>Los administradores pueden consultar la fecha en la que el usuario realizo el pedido, el domicilio a donde se entregara y modificar el estado del pedido.</a:t>
            </a:r>
          </a:p>
        </p:txBody>
      </p:sp>
    </p:spTree>
    <p:extLst>
      <p:ext uri="{BB962C8B-B14F-4D97-AF65-F5344CB8AC3E}">
        <p14:creationId xmlns:p14="http://schemas.microsoft.com/office/powerpoint/2010/main" val="159399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30ACC7-02DE-1516-03C1-2CD6C4D47A61}"/>
              </a:ext>
            </a:extLst>
          </p:cNvPr>
          <p:cNvPicPr>
            <a:picLocks noChangeAspect="1"/>
          </p:cNvPicPr>
          <p:nvPr/>
        </p:nvPicPr>
        <p:blipFill>
          <a:blip r:embed="rId2">
            <a:extLst>
              <a:ext uri="{28A0092B-C50C-407E-A947-70E740481C1C}">
                <a14:useLocalDpi xmlns:a14="http://schemas.microsoft.com/office/drawing/2010/main" val="0"/>
              </a:ext>
            </a:extLst>
          </a:blip>
          <a:srcRect l="2448" t="9649" r="1279" b="4210"/>
          <a:stretch/>
        </p:blipFill>
        <p:spPr>
          <a:xfrm>
            <a:off x="0" y="1393703"/>
            <a:ext cx="9276347" cy="5187570"/>
          </a:xfrm>
          <a:prstGeom prst="rect">
            <a:avLst/>
          </a:prstGeom>
        </p:spPr>
      </p:pic>
      <p:sp>
        <p:nvSpPr>
          <p:cNvPr id="4" name="CuadroTexto 3">
            <a:extLst>
              <a:ext uri="{FF2B5EF4-FFF2-40B4-BE49-F238E27FC236}">
                <a16:creationId xmlns:a16="http://schemas.microsoft.com/office/drawing/2014/main" id="{4187E1A1-E068-A87A-987E-F4EDF11CCC4C}"/>
              </a:ext>
            </a:extLst>
          </p:cNvPr>
          <p:cNvSpPr txBox="1"/>
          <p:nvPr/>
        </p:nvSpPr>
        <p:spPr>
          <a:xfrm>
            <a:off x="82217" y="70264"/>
            <a:ext cx="6093994" cy="1323439"/>
          </a:xfrm>
          <a:prstGeom prst="rect">
            <a:avLst/>
          </a:prstGeom>
          <a:noFill/>
        </p:spPr>
        <p:txBody>
          <a:bodyPr wrap="square">
            <a:spAutoFit/>
          </a:bodyPr>
          <a:lstStyle/>
          <a:p>
            <a:r>
              <a:rPr lang="es-MX" sz="4000" b="1" dirty="0"/>
              <a:t>Pagina de información(ayuda)</a:t>
            </a:r>
          </a:p>
        </p:txBody>
      </p:sp>
      <p:sp>
        <p:nvSpPr>
          <p:cNvPr id="5" name="CuadroTexto 4">
            <a:extLst>
              <a:ext uri="{FF2B5EF4-FFF2-40B4-BE49-F238E27FC236}">
                <a16:creationId xmlns:a16="http://schemas.microsoft.com/office/drawing/2014/main" id="{20206544-B1D8-C2E4-47B9-12B604350952}"/>
              </a:ext>
            </a:extLst>
          </p:cNvPr>
          <p:cNvSpPr txBox="1"/>
          <p:nvPr/>
        </p:nvSpPr>
        <p:spPr>
          <a:xfrm>
            <a:off x="9276347" y="3638546"/>
            <a:ext cx="2915653" cy="2031325"/>
          </a:xfrm>
          <a:prstGeom prst="rect">
            <a:avLst/>
          </a:prstGeom>
          <a:noFill/>
        </p:spPr>
        <p:txBody>
          <a:bodyPr wrap="square">
            <a:spAutoFit/>
          </a:bodyPr>
          <a:lstStyle/>
          <a:p>
            <a:r>
              <a:rPr lang="es-MX" dirty="0"/>
              <a:t>Si el usuario tiene alguna duda de como se debe instalar el azulejo, se ofrece un apartado en donde puede consultar cual es la instalación correcta del azulejo.</a:t>
            </a:r>
          </a:p>
        </p:txBody>
      </p:sp>
    </p:spTree>
    <p:extLst>
      <p:ext uri="{BB962C8B-B14F-4D97-AF65-F5344CB8AC3E}">
        <p14:creationId xmlns:p14="http://schemas.microsoft.com/office/powerpoint/2010/main" val="3693878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981A3C4-5933-3768-9DB9-D6DC16FCCB30}"/>
              </a:ext>
            </a:extLst>
          </p:cNvPr>
          <p:cNvPicPr>
            <a:picLocks noChangeAspect="1"/>
          </p:cNvPicPr>
          <p:nvPr/>
        </p:nvPicPr>
        <p:blipFill>
          <a:blip r:embed="rId2">
            <a:extLst>
              <a:ext uri="{28A0092B-C50C-407E-A947-70E740481C1C}">
                <a14:useLocalDpi xmlns:a14="http://schemas.microsoft.com/office/drawing/2010/main" val="0"/>
              </a:ext>
            </a:extLst>
          </a:blip>
          <a:srcRect l="2230" t="11052" r="2266" b="4561"/>
          <a:stretch/>
        </p:blipFill>
        <p:spPr>
          <a:xfrm>
            <a:off x="0" y="1531959"/>
            <a:ext cx="9252284" cy="5109472"/>
          </a:xfrm>
          <a:prstGeom prst="rect">
            <a:avLst/>
          </a:prstGeom>
        </p:spPr>
      </p:pic>
      <p:sp>
        <p:nvSpPr>
          <p:cNvPr id="4" name="CuadroTexto 3">
            <a:extLst>
              <a:ext uri="{FF2B5EF4-FFF2-40B4-BE49-F238E27FC236}">
                <a16:creationId xmlns:a16="http://schemas.microsoft.com/office/drawing/2014/main" id="{00B1A5C7-E586-69A1-99C5-6E74B80EDBF3}"/>
              </a:ext>
            </a:extLst>
          </p:cNvPr>
          <p:cNvSpPr txBox="1"/>
          <p:nvPr/>
        </p:nvSpPr>
        <p:spPr>
          <a:xfrm>
            <a:off x="400050" y="392850"/>
            <a:ext cx="6093994" cy="707886"/>
          </a:xfrm>
          <a:prstGeom prst="rect">
            <a:avLst/>
          </a:prstGeom>
          <a:noFill/>
        </p:spPr>
        <p:txBody>
          <a:bodyPr wrap="square">
            <a:spAutoFit/>
          </a:bodyPr>
          <a:lstStyle/>
          <a:p>
            <a:r>
              <a:rPr lang="es-MX" sz="4000" b="1" dirty="0"/>
              <a:t>Pagina de contacto</a:t>
            </a:r>
          </a:p>
        </p:txBody>
      </p:sp>
      <p:sp>
        <p:nvSpPr>
          <p:cNvPr id="5" name="CuadroTexto 4">
            <a:extLst>
              <a:ext uri="{FF2B5EF4-FFF2-40B4-BE49-F238E27FC236}">
                <a16:creationId xmlns:a16="http://schemas.microsoft.com/office/drawing/2014/main" id="{C9D0E391-039B-E0C8-CF68-6DBA4C8F9E83}"/>
              </a:ext>
            </a:extLst>
          </p:cNvPr>
          <p:cNvSpPr txBox="1"/>
          <p:nvPr/>
        </p:nvSpPr>
        <p:spPr>
          <a:xfrm>
            <a:off x="9252284" y="1868843"/>
            <a:ext cx="2851484" cy="646331"/>
          </a:xfrm>
          <a:prstGeom prst="rect">
            <a:avLst/>
          </a:prstGeom>
          <a:noFill/>
        </p:spPr>
        <p:txBody>
          <a:bodyPr wrap="square">
            <a:spAutoFit/>
          </a:bodyPr>
          <a:lstStyle/>
          <a:p>
            <a:r>
              <a:rPr lang="es-MX" dirty="0"/>
              <a:t>Pagina de contacto para cualquier duda del cliente.</a:t>
            </a:r>
          </a:p>
        </p:txBody>
      </p:sp>
    </p:spTree>
    <p:extLst>
      <p:ext uri="{BB962C8B-B14F-4D97-AF65-F5344CB8AC3E}">
        <p14:creationId xmlns:p14="http://schemas.microsoft.com/office/powerpoint/2010/main" val="111057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B2817B9-436D-4F41-F6C3-7749E981D739}"/>
              </a:ext>
            </a:extLst>
          </p:cNvPr>
          <p:cNvPicPr>
            <a:picLocks noChangeAspect="1"/>
          </p:cNvPicPr>
          <p:nvPr/>
        </p:nvPicPr>
        <p:blipFill>
          <a:blip r:embed="rId2"/>
          <a:stretch>
            <a:fillRect/>
          </a:stretch>
        </p:blipFill>
        <p:spPr>
          <a:xfrm rot="5400000">
            <a:off x="-1593303" y="1352993"/>
            <a:ext cx="6133618" cy="2947012"/>
          </a:xfrm>
          <a:prstGeom prst="rect">
            <a:avLst/>
          </a:prstGeom>
        </p:spPr>
      </p:pic>
      <p:sp>
        <p:nvSpPr>
          <p:cNvPr id="2" name="Título 1">
            <a:extLst>
              <a:ext uri="{FF2B5EF4-FFF2-40B4-BE49-F238E27FC236}">
                <a16:creationId xmlns:a16="http://schemas.microsoft.com/office/drawing/2014/main" id="{FAE9E743-75B9-25EB-4A28-69CCF3F42024}"/>
              </a:ext>
            </a:extLst>
          </p:cNvPr>
          <p:cNvSpPr>
            <a:spLocks noGrp="1"/>
          </p:cNvSpPr>
          <p:nvPr>
            <p:ph type="title"/>
          </p:nvPr>
        </p:nvSpPr>
        <p:spPr>
          <a:xfrm>
            <a:off x="838200" y="301910"/>
            <a:ext cx="10515600" cy="1325563"/>
          </a:xfrm>
        </p:spPr>
        <p:txBody>
          <a:bodyPr/>
          <a:lstStyle/>
          <a:p>
            <a:pPr algn="ctr"/>
            <a:r>
              <a:rPr lang="es-MX" b="1" dirty="0"/>
              <a:t>Objetivo </a:t>
            </a:r>
          </a:p>
        </p:txBody>
      </p:sp>
      <p:sp>
        <p:nvSpPr>
          <p:cNvPr id="3" name="Marcador de contenido 2">
            <a:extLst>
              <a:ext uri="{FF2B5EF4-FFF2-40B4-BE49-F238E27FC236}">
                <a16:creationId xmlns:a16="http://schemas.microsoft.com/office/drawing/2014/main" id="{26FE678F-7BB1-0209-B7C7-0C9ED06F8D19}"/>
              </a:ext>
            </a:extLst>
          </p:cNvPr>
          <p:cNvSpPr>
            <a:spLocks noGrp="1"/>
          </p:cNvSpPr>
          <p:nvPr>
            <p:ph idx="1"/>
          </p:nvPr>
        </p:nvSpPr>
        <p:spPr>
          <a:xfrm>
            <a:off x="2790334" y="1825625"/>
            <a:ext cx="8563466" cy="4351338"/>
          </a:xfrm>
        </p:spPr>
        <p:txBody>
          <a:bodyPr/>
          <a:lstStyle/>
          <a:p>
            <a:pPr marL="0" indent="0" algn="ctr">
              <a:buNone/>
            </a:pPr>
            <a:r>
              <a:rPr lang="es-MX" sz="2400" b="0" i="0" u="none" strike="noStrike" baseline="0" dirty="0">
                <a:solidFill>
                  <a:srgbClr val="000000"/>
                </a:solidFill>
                <a:latin typeface="Abadi" panose="020B0604020104020204" pitchFamily="34" charset="0"/>
              </a:rPr>
              <a:t>El objetivo principal del proyecto </a:t>
            </a:r>
            <a:r>
              <a:rPr lang="es-MX" sz="2400" b="1" i="0" u="none" strike="noStrike" baseline="0" dirty="0" err="1">
                <a:solidFill>
                  <a:srgbClr val="000000"/>
                </a:solidFill>
                <a:latin typeface="Abadi" panose="020B0604020104020204" pitchFamily="34" charset="0"/>
              </a:rPr>
              <a:t>Pyarsa</a:t>
            </a:r>
            <a:r>
              <a:rPr lang="es-MX" sz="2400" b="1" i="0" u="none" strike="noStrike" baseline="0" dirty="0">
                <a:solidFill>
                  <a:srgbClr val="000000"/>
                </a:solidFill>
                <a:latin typeface="Abadi" panose="020B0604020104020204" pitchFamily="34" charset="0"/>
              </a:rPr>
              <a:t> </a:t>
            </a:r>
            <a:r>
              <a:rPr lang="es-MX" sz="2400" b="0" i="0" u="none" strike="noStrike" baseline="0" dirty="0">
                <a:solidFill>
                  <a:srgbClr val="000000"/>
                </a:solidFill>
                <a:latin typeface="Abadi" panose="020B0604020104020204" pitchFamily="34" charset="0"/>
              </a:rPr>
              <a:t>es desarrollar una plataforma web interactiva e intuitiva para la venta de azulejos, que no solo funcione como un catálogo digital, sino que también ofrezca herramientas adicionales que faciliten la toma de decisiones para los clientes, brindándoles una experiencia de compra más completa y personalizada</a:t>
            </a:r>
            <a:r>
              <a:rPr lang="es-MX" sz="1800" b="0" i="0" u="none" strike="noStrike" baseline="0" dirty="0">
                <a:solidFill>
                  <a:srgbClr val="000000"/>
                </a:solidFill>
                <a:latin typeface="Calibri" panose="020F0502020204030204" pitchFamily="34" charset="0"/>
              </a:rPr>
              <a:t>. </a:t>
            </a:r>
            <a:endParaRPr lang="es-MX" dirty="0"/>
          </a:p>
        </p:txBody>
      </p:sp>
      <p:pic>
        <p:nvPicPr>
          <p:cNvPr id="5" name="Imagen 4">
            <a:extLst>
              <a:ext uri="{FF2B5EF4-FFF2-40B4-BE49-F238E27FC236}">
                <a16:creationId xmlns:a16="http://schemas.microsoft.com/office/drawing/2014/main" id="{124E7EEB-BF66-2406-C30D-8FCFB88C14F6}"/>
              </a:ext>
            </a:extLst>
          </p:cNvPr>
          <p:cNvPicPr>
            <a:picLocks noChangeAspect="1"/>
          </p:cNvPicPr>
          <p:nvPr/>
        </p:nvPicPr>
        <p:blipFill>
          <a:blip r:embed="rId2"/>
          <a:stretch>
            <a:fillRect/>
          </a:stretch>
        </p:blipFill>
        <p:spPr>
          <a:xfrm>
            <a:off x="6988151" y="3910988"/>
            <a:ext cx="6133618" cy="2947012"/>
          </a:xfrm>
          <a:prstGeom prst="rect">
            <a:avLst/>
          </a:prstGeom>
        </p:spPr>
      </p:pic>
      <p:sp>
        <p:nvSpPr>
          <p:cNvPr id="7" name="CuadroTexto 6">
            <a:extLst>
              <a:ext uri="{FF2B5EF4-FFF2-40B4-BE49-F238E27FC236}">
                <a16:creationId xmlns:a16="http://schemas.microsoft.com/office/drawing/2014/main" id="{7F7AC405-33A5-776D-3277-5F378F301233}"/>
              </a:ext>
            </a:extLst>
          </p:cNvPr>
          <p:cNvSpPr txBox="1"/>
          <p:nvPr/>
        </p:nvSpPr>
        <p:spPr>
          <a:xfrm>
            <a:off x="1174012" y="4778860"/>
            <a:ext cx="5898055" cy="1938992"/>
          </a:xfrm>
          <a:prstGeom prst="rect">
            <a:avLst/>
          </a:prstGeom>
          <a:noFill/>
        </p:spPr>
        <p:txBody>
          <a:bodyPr wrap="square">
            <a:spAutoFit/>
          </a:bodyPr>
          <a:lstStyle/>
          <a:p>
            <a:r>
              <a:rPr lang="es-MX" sz="2000" dirty="0"/>
              <a:t>Aunque nuestra plataforma incluye funciones básicas de gestión de inventarios (como registrar productos o mostrar existencias), es importante recordar que estamos vendiendo una página de ventas, no un gestor de inventario electrónico avanzado.</a:t>
            </a:r>
          </a:p>
        </p:txBody>
      </p:sp>
    </p:spTree>
    <p:extLst>
      <p:ext uri="{BB962C8B-B14F-4D97-AF65-F5344CB8AC3E}">
        <p14:creationId xmlns:p14="http://schemas.microsoft.com/office/powerpoint/2010/main" val="271466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714A4BD-5A59-F2A5-BC90-5CAC59C70EB9}"/>
              </a:ext>
            </a:extLst>
          </p:cNvPr>
          <p:cNvSpPr txBox="1"/>
          <p:nvPr/>
        </p:nvSpPr>
        <p:spPr>
          <a:xfrm>
            <a:off x="951345" y="1819987"/>
            <a:ext cx="8903854" cy="3451971"/>
          </a:xfrm>
          <a:prstGeom prst="rect">
            <a:avLst/>
          </a:prstGeom>
          <a:noFill/>
        </p:spPr>
        <p:txBody>
          <a:bodyPr wrap="square">
            <a:spAutoFit/>
          </a:bodyPr>
          <a:lstStyle/>
          <a:p>
            <a:pPr marL="342900" lvl="0" indent="-342900">
              <a:lnSpc>
                <a:spcPct val="107000"/>
              </a:lnSpc>
              <a:spcAft>
                <a:spcPts val="800"/>
              </a:spcAft>
              <a:buSzPts val="1000"/>
              <a:buFont typeface="Arial" panose="020B0604020202020204" pitchFamily="34" charset="0"/>
              <a:buChar char="•"/>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Mejora en la experiencia de compra:</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Los clientes tendrán acceso a herramientas que facilitan la elección del producto adecuado</a:t>
            </a:r>
            <a:endParaRPr lang="es-MX"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Arial" panose="020B0604020202020204" pitchFamily="34" charset="0"/>
              <a:buChar char="•"/>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Decisiones más informadas:</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Los usuarios podrán tomar decisiones basadas en visualizaciones reales y cálculos precisos, reduciendo el riesgo de errores.</a:t>
            </a:r>
          </a:p>
          <a:p>
            <a:pPr marL="342900" lvl="0" indent="-342900">
              <a:lnSpc>
                <a:spcPct val="107000"/>
              </a:lnSpc>
              <a:spcAft>
                <a:spcPts val="800"/>
              </a:spcAft>
              <a:buSzPts val="1000"/>
              <a:buFont typeface="Arial" panose="020B0604020202020204" pitchFamily="34" charset="0"/>
              <a:buChar char="•"/>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Ahorro de tiempo y recursos:</a:t>
            </a:r>
            <a:r>
              <a:rPr lang="es-MX" sz="2000" b="1" kern="100" dirty="0">
                <a:latin typeface="Calibri" panose="020F0502020204030204" pitchFamily="34" charset="0"/>
                <a:ea typeface="Calibri" panose="020F0502020204030204" pitchFamily="34" charset="0"/>
                <a:cs typeface="Times New Roman" panose="02020603050405020304" pitchFamily="18" charset="0"/>
              </a:rPr>
              <a:t> </a:t>
            </a:r>
            <a:r>
              <a:rPr lang="es-MX" sz="2000" kern="100" dirty="0">
                <a:latin typeface="Calibri" panose="020F0502020204030204" pitchFamily="34" charset="0"/>
                <a:ea typeface="Calibri" panose="020F0502020204030204" pitchFamily="34" charset="0"/>
                <a:cs typeface="Times New Roman" panose="02020603050405020304" pitchFamily="18" charset="0"/>
              </a:rPr>
              <a:t>Para ambas partes, clientes y vendedor</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Arial" panose="020B0604020202020204" pitchFamily="34" charset="0"/>
              <a:buChar char="•"/>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Incremento en la fidelización del cliente:</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s-MX" sz="2000" kern="100" dirty="0" err="1">
                <a:effectLst/>
                <a:latin typeface="Calibri" panose="020F0502020204030204" pitchFamily="34" charset="0"/>
                <a:ea typeface="Calibri" panose="020F0502020204030204" pitchFamily="34" charset="0"/>
                <a:cs typeface="Times New Roman" panose="02020603050405020304" pitchFamily="18" charset="0"/>
              </a:rPr>
              <a:t>Pyarsa</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se posicionará como una opción preferida en el mercado</a:t>
            </a:r>
            <a:endParaRPr lang="es-MX" sz="20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Arial" panose="020B0604020202020204" pitchFamily="34" charset="0"/>
              <a:buChar char="•"/>
            </a:pPr>
            <a:r>
              <a:rPr lang="es-MX" sz="2000" b="1" kern="100" dirty="0">
                <a:effectLst/>
                <a:latin typeface="Calibri" panose="020F0502020204030204" pitchFamily="34" charset="0"/>
                <a:ea typeface="Calibri" panose="020F0502020204030204" pitchFamily="34" charset="0"/>
                <a:cs typeface="Times New Roman" panose="02020603050405020304" pitchFamily="18" charset="0"/>
              </a:rPr>
              <a:t>Aumento de ganancias para la tienda:</a:t>
            </a:r>
            <a:r>
              <a:rPr lang="es-MX" sz="2000" kern="100" dirty="0">
                <a:effectLst/>
                <a:latin typeface="Calibri" panose="020F0502020204030204" pitchFamily="34" charset="0"/>
                <a:ea typeface="Calibri" panose="020F0502020204030204" pitchFamily="34" charset="0"/>
                <a:cs typeface="Times New Roman" panose="02020603050405020304" pitchFamily="18" charset="0"/>
              </a:rPr>
              <a:t> Al existir un mercado de clientes nuevos, hay nuevos ingresos que no habría de no existir la opción de compra en línea. </a:t>
            </a:r>
          </a:p>
        </p:txBody>
      </p:sp>
      <p:sp>
        <p:nvSpPr>
          <p:cNvPr id="8" name="Título 1">
            <a:extLst>
              <a:ext uri="{FF2B5EF4-FFF2-40B4-BE49-F238E27FC236}">
                <a16:creationId xmlns:a16="http://schemas.microsoft.com/office/drawing/2014/main" id="{E7CC155D-EC1D-AE30-5AD9-70FC5974478E}"/>
              </a:ext>
            </a:extLst>
          </p:cNvPr>
          <p:cNvSpPr>
            <a:spLocks noGrp="1"/>
          </p:cNvSpPr>
          <p:nvPr>
            <p:ph type="title"/>
          </p:nvPr>
        </p:nvSpPr>
        <p:spPr>
          <a:xfrm>
            <a:off x="8190345" y="235621"/>
            <a:ext cx="3087255" cy="1325563"/>
          </a:xfrm>
        </p:spPr>
        <p:txBody>
          <a:bodyPr/>
          <a:lstStyle/>
          <a:p>
            <a:pPr algn="ctr"/>
            <a:r>
              <a:rPr lang="es-MX" b="1" dirty="0">
                <a:latin typeface="Delight Candles" panose="02000600000000000000" pitchFamily="2" charset="0"/>
              </a:rPr>
              <a:t>Beneficios</a:t>
            </a:r>
          </a:p>
        </p:txBody>
      </p:sp>
      <p:pic>
        <p:nvPicPr>
          <p:cNvPr id="1030" name="Picture 6" descr="Azulejos de barro – todobarro">
            <a:extLst>
              <a:ext uri="{FF2B5EF4-FFF2-40B4-BE49-F238E27FC236}">
                <a16:creationId xmlns:a16="http://schemas.microsoft.com/office/drawing/2014/main" id="{7C06E112-B692-FCA0-B764-3338CBE5C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1095"/>
            <a:ext cx="6725381" cy="4472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zulejos de barro – todobarro">
            <a:extLst>
              <a:ext uri="{FF2B5EF4-FFF2-40B4-BE49-F238E27FC236}">
                <a16:creationId xmlns:a16="http://schemas.microsoft.com/office/drawing/2014/main" id="{BCF5263A-4EAE-0239-FC58-8FAC1D336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42"/>
          <a:stretch/>
        </p:blipFill>
        <p:spPr bwMode="auto">
          <a:xfrm>
            <a:off x="10998200" y="1309783"/>
            <a:ext cx="6204681" cy="447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0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34DF30F-8E9F-9529-3128-B26CFD48B587}"/>
              </a:ext>
            </a:extLst>
          </p:cNvPr>
          <p:cNvSpPr>
            <a:spLocks noGrp="1"/>
          </p:cNvSpPr>
          <p:nvPr>
            <p:ph type="title"/>
          </p:nvPr>
        </p:nvSpPr>
        <p:spPr>
          <a:xfrm>
            <a:off x="838200" y="378496"/>
            <a:ext cx="3087255" cy="1325563"/>
          </a:xfrm>
        </p:spPr>
        <p:txBody>
          <a:bodyPr/>
          <a:lstStyle/>
          <a:p>
            <a:pPr algn="ctr"/>
            <a:r>
              <a:rPr lang="es-MX" b="1" dirty="0">
                <a:latin typeface="Delight Candles" panose="02000600000000000000" pitchFamily="2" charset="0"/>
              </a:rPr>
              <a:t>Alcances</a:t>
            </a:r>
          </a:p>
        </p:txBody>
      </p:sp>
      <p:sp>
        <p:nvSpPr>
          <p:cNvPr id="6" name="CuadroTexto 5">
            <a:extLst>
              <a:ext uri="{FF2B5EF4-FFF2-40B4-BE49-F238E27FC236}">
                <a16:creationId xmlns:a16="http://schemas.microsoft.com/office/drawing/2014/main" id="{3C5DD585-D3D7-8238-B9BF-892618D3D912}"/>
              </a:ext>
            </a:extLst>
          </p:cNvPr>
          <p:cNvSpPr txBox="1"/>
          <p:nvPr/>
        </p:nvSpPr>
        <p:spPr>
          <a:xfrm>
            <a:off x="838200" y="1704059"/>
            <a:ext cx="5153026" cy="2920479"/>
          </a:xfrm>
          <a:prstGeom prst="rect">
            <a:avLst/>
          </a:prstGeom>
          <a:noFill/>
        </p:spPr>
        <p:txBody>
          <a:bodyPr wrap="square">
            <a:spAutoFit/>
          </a:bodyPr>
          <a:lstStyle/>
          <a:p>
            <a:pPr marL="342900" lvl="0" indent="-342900" algn="just">
              <a:lnSpc>
                <a:spcPct val="107000"/>
              </a:lnSpc>
              <a:spcAft>
                <a:spcPts val="800"/>
              </a:spcAft>
              <a:buFont typeface="+mj-lt"/>
              <a:buAutoNum type="arabicPeriod"/>
              <a:tabLst>
                <a:tab pos="457200" algn="l"/>
              </a:tabLst>
            </a:pPr>
            <a:r>
              <a:rPr lang="es-MX" sz="1600" b="1" kern="100" dirty="0">
                <a:effectLst/>
                <a:latin typeface="Calibri" panose="020F0502020204030204" pitchFamily="34" charset="0"/>
                <a:ea typeface="Calibri" panose="020F0502020204030204" pitchFamily="34" charset="0"/>
                <a:cs typeface="Times New Roman" panose="02020603050405020304" pitchFamily="18" charset="0"/>
              </a:rPr>
              <a:t>Catálogo de Productos de la Tienda:</a:t>
            </a:r>
            <a:r>
              <a:rPr lang="es-MX" sz="1600" kern="100" dirty="0">
                <a:effectLst/>
                <a:latin typeface="Calibri" panose="020F0502020204030204" pitchFamily="34" charset="0"/>
                <a:ea typeface="Calibri" panose="020F0502020204030204" pitchFamily="34" charset="0"/>
                <a:cs typeface="Times New Roman" panose="02020603050405020304" pitchFamily="18" charset="0"/>
              </a:rPr>
              <a:t> Creación de una página web que exhibe un catálogo inicial de 24 productos</a:t>
            </a:r>
            <a:endParaRPr lang="es-MX" sz="16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s-MX" sz="1600" b="1" kern="100" dirty="0">
                <a:effectLst/>
                <a:latin typeface="Calibri" panose="020F0502020204030204" pitchFamily="34" charset="0"/>
                <a:ea typeface="Calibri" panose="020F0502020204030204" pitchFamily="34" charset="0"/>
                <a:cs typeface="Times New Roman" panose="02020603050405020304" pitchFamily="18" charset="0"/>
              </a:rPr>
              <a:t>Calculadora de Materiales:</a:t>
            </a:r>
            <a:r>
              <a:rPr lang="es-MX" sz="1600" kern="100" dirty="0">
                <a:effectLst/>
                <a:latin typeface="Calibri" panose="020F0502020204030204" pitchFamily="34" charset="0"/>
                <a:ea typeface="Calibri" panose="020F0502020204030204" pitchFamily="34" charset="0"/>
                <a:cs typeface="Times New Roman" panose="02020603050405020304" pitchFamily="18" charset="0"/>
              </a:rPr>
              <a:t> Herramienta interactiva que calcula el costo exacto del material en función del área ingresada por el cliente.</a:t>
            </a:r>
          </a:p>
          <a:p>
            <a:pPr marL="342900" lvl="0" indent="-342900" algn="just">
              <a:lnSpc>
                <a:spcPct val="107000"/>
              </a:lnSpc>
              <a:spcAft>
                <a:spcPts val="800"/>
              </a:spcAft>
              <a:buFont typeface="+mj-lt"/>
              <a:buAutoNum type="arabicPeriod"/>
              <a:tabLst>
                <a:tab pos="457200" algn="l"/>
              </a:tabLst>
            </a:pPr>
            <a:r>
              <a:rPr lang="es-MX" sz="1600" b="1" kern="100" dirty="0">
                <a:effectLst/>
                <a:latin typeface="Calibri" panose="020F0502020204030204" pitchFamily="34" charset="0"/>
                <a:ea typeface="Calibri" panose="020F0502020204030204" pitchFamily="34" charset="0"/>
                <a:cs typeface="Times New Roman" panose="02020603050405020304" pitchFamily="18" charset="0"/>
              </a:rPr>
              <a:t>Compra de Materiales:</a:t>
            </a:r>
            <a:r>
              <a:rPr lang="es-MX" sz="1600" kern="100" dirty="0">
                <a:effectLst/>
                <a:latin typeface="Calibri" panose="020F0502020204030204" pitchFamily="34" charset="0"/>
                <a:ea typeface="Calibri" panose="020F0502020204030204" pitchFamily="34" charset="0"/>
                <a:cs typeface="Times New Roman" panose="02020603050405020304" pitchFamily="18" charset="0"/>
              </a:rPr>
              <a:t> Integración de un sistema de compras que permite a los usuarios añadir productos al carrito, revisar los artículos seleccionados, ingresar la información de pago y finalizar la compra.</a:t>
            </a:r>
          </a:p>
        </p:txBody>
      </p:sp>
      <p:sp>
        <p:nvSpPr>
          <p:cNvPr id="8" name="CuadroTexto 7">
            <a:extLst>
              <a:ext uri="{FF2B5EF4-FFF2-40B4-BE49-F238E27FC236}">
                <a16:creationId xmlns:a16="http://schemas.microsoft.com/office/drawing/2014/main" id="{4619D114-E1F7-AF50-1FEB-F9A0A7CFD926}"/>
              </a:ext>
            </a:extLst>
          </p:cNvPr>
          <p:cNvSpPr txBox="1"/>
          <p:nvPr/>
        </p:nvSpPr>
        <p:spPr>
          <a:xfrm>
            <a:off x="7285809" y="1704059"/>
            <a:ext cx="6096000" cy="2297039"/>
          </a:xfrm>
          <a:prstGeom prst="rect">
            <a:avLst/>
          </a:prstGeom>
          <a:noFill/>
        </p:spPr>
        <p:txBody>
          <a:bodyPr wrap="square">
            <a:spAutoFit/>
          </a:bodyPr>
          <a:lstStyle/>
          <a:p>
            <a:pPr lvl="0" algn="just">
              <a:lnSpc>
                <a:spcPct val="107000"/>
              </a:lnSpc>
              <a:spcAft>
                <a:spcPts val="800"/>
              </a:spcAft>
              <a:tabLst>
                <a:tab pos="457200" algn="l"/>
              </a:tabLst>
            </a:pPr>
            <a:r>
              <a:rPr lang="es-MX" sz="1600" b="1" kern="100" dirty="0">
                <a:latin typeface="Calibri" panose="020F0502020204030204" pitchFamily="34" charset="0"/>
                <a:cs typeface="Times New Roman" panose="02020603050405020304" pitchFamily="18" charset="0"/>
              </a:rPr>
              <a:t>Funcionalidades Adicionales:</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MX" sz="1400" dirty="0"/>
              <a:t>Página de Términos y Condiciones </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MX" sz="1400" dirty="0"/>
              <a:t>Página de información</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MX" sz="1400" dirty="0"/>
              <a:t>Página de Contrato</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MX" sz="1400" dirty="0"/>
              <a:t>Controles de administrador</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s-MX" sz="1400" dirty="0"/>
              <a:t>Gestor Básico de Inventario</a:t>
            </a:r>
          </a:p>
          <a:p>
            <a:pPr marL="742950" lvl="1" indent="-285750" algn="just">
              <a:lnSpc>
                <a:spcPct val="107000"/>
              </a:lnSpc>
              <a:spcAft>
                <a:spcPts val="800"/>
              </a:spcAft>
              <a:buSzPts val="1000"/>
              <a:buFont typeface="Courier New" panose="02070309020205020404" pitchFamily="49" charset="0"/>
              <a:buChar char="o"/>
              <a:tabLst>
                <a:tab pos="914400" algn="l"/>
              </a:tabLst>
            </a:pPr>
            <a:endParaRPr lang="es-MX"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Azulejos de cerámica, tendencia y tradición talaverana">
            <a:extLst>
              <a:ext uri="{FF2B5EF4-FFF2-40B4-BE49-F238E27FC236}">
                <a16:creationId xmlns:a16="http://schemas.microsoft.com/office/drawing/2014/main" id="{2CF58CB4-FD78-38E3-6A2D-104F026CDB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66"/>
          <a:stretch/>
        </p:blipFill>
        <p:spPr bwMode="auto">
          <a:xfrm>
            <a:off x="0" y="5153941"/>
            <a:ext cx="12293600" cy="292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3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E51DCE47-F971-E58D-30F3-5186EE83845E}"/>
              </a:ext>
            </a:extLst>
          </p:cNvPr>
          <p:cNvSpPr>
            <a:spLocks noGrp="1"/>
          </p:cNvSpPr>
          <p:nvPr>
            <p:ph type="title"/>
          </p:nvPr>
        </p:nvSpPr>
        <p:spPr>
          <a:xfrm>
            <a:off x="838200" y="616621"/>
            <a:ext cx="3087255" cy="1325563"/>
          </a:xfrm>
        </p:spPr>
        <p:txBody>
          <a:bodyPr>
            <a:normAutofit/>
          </a:bodyPr>
          <a:lstStyle/>
          <a:p>
            <a:pPr algn="ctr"/>
            <a:r>
              <a:rPr lang="es-MX" sz="3600" b="1" dirty="0">
                <a:latin typeface="Delight Candles" panose="02000600000000000000" pitchFamily="2" charset="0"/>
              </a:rPr>
              <a:t>Funciones</a:t>
            </a:r>
          </a:p>
        </p:txBody>
      </p:sp>
      <p:sp>
        <p:nvSpPr>
          <p:cNvPr id="9" name="CuadroTexto 8">
            <a:extLst>
              <a:ext uri="{FF2B5EF4-FFF2-40B4-BE49-F238E27FC236}">
                <a16:creationId xmlns:a16="http://schemas.microsoft.com/office/drawing/2014/main" id="{87ABCD3B-AB42-5F96-95DD-2944B096D277}"/>
              </a:ext>
            </a:extLst>
          </p:cNvPr>
          <p:cNvSpPr txBox="1"/>
          <p:nvPr/>
        </p:nvSpPr>
        <p:spPr>
          <a:xfrm>
            <a:off x="1004888" y="4647417"/>
            <a:ext cx="6096000" cy="1593962"/>
          </a:xfrm>
          <a:prstGeom prst="rect">
            <a:avLst/>
          </a:prstGeom>
          <a:noFill/>
        </p:spPr>
        <p:txBody>
          <a:bodyPr wrap="square">
            <a:spAutoFit/>
          </a:bodyPr>
          <a:lstStyle/>
          <a:p>
            <a:pPr>
              <a:lnSpc>
                <a:spcPct val="107000"/>
              </a:lnSpc>
              <a:spcBef>
                <a:spcPts val="200"/>
              </a:spcBef>
            </a:pPr>
            <a:r>
              <a:rPr lang="es-MX" sz="20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Estadísticas:</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Gestionar inventario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Actualizar catálogo de pedidos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Actualizar catálogo de productos</a:t>
            </a:r>
          </a:p>
          <a:p>
            <a:pPr marL="342900" lvl="0" indent="-342900">
              <a:lnSpc>
                <a:spcPct val="107000"/>
              </a:lnSpc>
              <a:spcAft>
                <a:spcPts val="800"/>
              </a:spcAft>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Generar reporte de inventario</a:t>
            </a:r>
          </a:p>
        </p:txBody>
      </p:sp>
      <p:sp>
        <p:nvSpPr>
          <p:cNvPr id="11" name="CuadroTexto 10">
            <a:extLst>
              <a:ext uri="{FF2B5EF4-FFF2-40B4-BE49-F238E27FC236}">
                <a16:creationId xmlns:a16="http://schemas.microsoft.com/office/drawing/2014/main" id="{9FE861BB-6FAA-081F-2D03-7C7D9874BE33}"/>
              </a:ext>
            </a:extLst>
          </p:cNvPr>
          <p:cNvSpPr txBox="1"/>
          <p:nvPr/>
        </p:nvSpPr>
        <p:spPr>
          <a:xfrm>
            <a:off x="1004888" y="1794999"/>
            <a:ext cx="6200774" cy="2779415"/>
          </a:xfrm>
          <a:prstGeom prst="rect">
            <a:avLst/>
          </a:prstGeom>
          <a:noFill/>
        </p:spPr>
        <p:txBody>
          <a:bodyPr wrap="square">
            <a:spAutoFit/>
          </a:bodyPr>
          <a:lstStyle/>
          <a:p>
            <a:pPr>
              <a:lnSpc>
                <a:spcPct val="107000"/>
              </a:lnSpc>
              <a:spcBef>
                <a:spcPts val="200"/>
              </a:spcBef>
            </a:pPr>
            <a:r>
              <a:rPr lang="es-MX" sz="20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Catálogos:</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Registro de usuario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Llenar formulario</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Verificar campos requeridos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Actualizar base de clientes</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Mostrar catálogo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Consultar productos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Filtrar productos por categoría</a:t>
            </a:r>
          </a:p>
          <a:p>
            <a:pPr marL="342900" lvl="0" indent="-342900">
              <a:lnSpc>
                <a:spcPct val="107000"/>
              </a:lnSpc>
              <a:spcAft>
                <a:spcPts val="800"/>
              </a:spcAft>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Seleccionar individualmente productos</a:t>
            </a:r>
          </a:p>
        </p:txBody>
      </p:sp>
      <p:sp>
        <p:nvSpPr>
          <p:cNvPr id="13" name="CuadroTexto 12">
            <a:extLst>
              <a:ext uri="{FF2B5EF4-FFF2-40B4-BE49-F238E27FC236}">
                <a16:creationId xmlns:a16="http://schemas.microsoft.com/office/drawing/2014/main" id="{420569FA-C6E5-AC90-C1B7-C91D9D3544AE}"/>
              </a:ext>
            </a:extLst>
          </p:cNvPr>
          <p:cNvSpPr txBox="1"/>
          <p:nvPr/>
        </p:nvSpPr>
        <p:spPr>
          <a:xfrm>
            <a:off x="6096000" y="1377715"/>
            <a:ext cx="6305550" cy="5150321"/>
          </a:xfrm>
          <a:prstGeom prst="rect">
            <a:avLst/>
          </a:prstGeom>
          <a:noFill/>
        </p:spPr>
        <p:txBody>
          <a:bodyPr wrap="square">
            <a:spAutoFit/>
          </a:bodyPr>
          <a:lstStyle/>
          <a:p>
            <a:pPr>
              <a:lnSpc>
                <a:spcPct val="107000"/>
              </a:lnSpc>
              <a:spcBef>
                <a:spcPts val="200"/>
              </a:spcBef>
            </a:pPr>
            <a:r>
              <a:rPr lang="es-MX" sz="20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Procesos:</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Verificación de usuario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Ingresar credenciales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Validar credenciales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Redireccionar a área de usuario</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Cálculo de precio de material</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Ingresar área</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Calcular costo</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Generar presupuesto</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Generar pedido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Confirmar selección de productos</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Crear pedido</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Enviar confirmación por correo</a:t>
            </a:r>
          </a:p>
          <a:p>
            <a:pPr marL="342900" lvl="0" indent="-342900">
              <a:lnSpc>
                <a:spcPct val="107000"/>
              </a:lnSpc>
              <a:buFont typeface="+mj-lt"/>
              <a:buAutoNum type="arabicPeriod"/>
            </a:pPr>
            <a:r>
              <a:rPr lang="es-MX" sz="1800" b="1" kern="100" dirty="0">
                <a:effectLst/>
                <a:latin typeface="Calibri" panose="020F0502020204030204" pitchFamily="34" charset="0"/>
                <a:ea typeface="Calibri" panose="020F0502020204030204" pitchFamily="34" charset="0"/>
                <a:cs typeface="Times New Roman" panose="02020603050405020304" pitchFamily="18" charset="0"/>
              </a:rPr>
              <a:t>Administrar envío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Preparar para envío</a:t>
            </a:r>
          </a:p>
          <a:p>
            <a:pPr marL="342900" lvl="0" indent="-342900">
              <a:lnSpc>
                <a:spcPct val="107000"/>
              </a:lnSpc>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Gestionar seguimiento</a:t>
            </a:r>
          </a:p>
          <a:p>
            <a:pPr marL="342900" lvl="0" indent="-342900">
              <a:lnSpc>
                <a:spcPct val="107000"/>
              </a:lnSpc>
              <a:spcAft>
                <a:spcPts val="800"/>
              </a:spcAft>
              <a:buFont typeface="Symbol" panose="05050102010706020507" pitchFamily="18" charset="2"/>
              <a:buChar char=""/>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Confirmar entrega</a:t>
            </a:r>
          </a:p>
        </p:txBody>
      </p:sp>
      <p:pic>
        <p:nvPicPr>
          <p:cNvPr id="2050" name="Picture 2" descr="Azulejos para cocina modernos: Tendencias【2024 】 | Cemix">
            <a:extLst>
              <a:ext uri="{FF2B5EF4-FFF2-40B4-BE49-F238E27FC236}">
                <a16:creationId xmlns:a16="http://schemas.microsoft.com/office/drawing/2014/main" id="{16DF74E2-104F-AA75-4D65-B21B706FC9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32"/>
          <a:stretch/>
        </p:blipFill>
        <p:spPr bwMode="auto">
          <a:xfrm rot="8440713">
            <a:off x="8622092" y="-2837737"/>
            <a:ext cx="3648598" cy="46457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zulejos para cocina modernos: Tendencias【2024 】 | Cemix">
            <a:extLst>
              <a:ext uri="{FF2B5EF4-FFF2-40B4-BE49-F238E27FC236}">
                <a16:creationId xmlns:a16="http://schemas.microsoft.com/office/drawing/2014/main" id="{1CC2C218-1E9A-49A7-9594-0B67574B91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247" t="41931"/>
          <a:stretch/>
        </p:blipFill>
        <p:spPr bwMode="auto">
          <a:xfrm rot="8440713">
            <a:off x="9802314" y="5540169"/>
            <a:ext cx="3786539" cy="26977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ejos para cocina modernos: Tendencias【2024 】 | Cemix">
            <a:extLst>
              <a:ext uri="{FF2B5EF4-FFF2-40B4-BE49-F238E27FC236}">
                <a16:creationId xmlns:a16="http://schemas.microsoft.com/office/drawing/2014/main" id="{CB6151BA-3F07-CE1A-8177-09BCAE2767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55" r="26450" b="54002"/>
          <a:stretch/>
        </p:blipFill>
        <p:spPr bwMode="auto">
          <a:xfrm rot="8440713">
            <a:off x="-1118200" y="-1159442"/>
            <a:ext cx="2814919" cy="21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4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1481DE2-5C09-D35C-3F4F-EAAE52F411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807" y="441586"/>
            <a:ext cx="10509568" cy="6568814"/>
          </a:xfrm>
          <a:prstGeom prst="rect">
            <a:avLst/>
          </a:prstGeom>
        </p:spPr>
      </p:pic>
      <p:sp>
        <p:nvSpPr>
          <p:cNvPr id="6" name="Rectángulo 5">
            <a:extLst>
              <a:ext uri="{FF2B5EF4-FFF2-40B4-BE49-F238E27FC236}">
                <a16:creationId xmlns:a16="http://schemas.microsoft.com/office/drawing/2014/main" id="{FDADACC0-7A87-C2D9-112A-90ABC5D0EDC1}"/>
              </a:ext>
            </a:extLst>
          </p:cNvPr>
          <p:cNvSpPr/>
          <p:nvPr/>
        </p:nvSpPr>
        <p:spPr>
          <a:xfrm>
            <a:off x="8505825" y="4905375"/>
            <a:ext cx="3686175" cy="21050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33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6DDAC43-A9CD-F05B-A702-1A121E235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0445"/>
          </a:xfrm>
          <a:prstGeom prst="rect">
            <a:avLst/>
          </a:prstGeom>
        </p:spPr>
      </p:pic>
    </p:spTree>
    <p:extLst>
      <p:ext uri="{BB962C8B-B14F-4D97-AF65-F5344CB8AC3E}">
        <p14:creationId xmlns:p14="http://schemas.microsoft.com/office/powerpoint/2010/main" val="419832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17B9F2E-E2A3-588C-3672-387C7E45EEC3}"/>
              </a:ext>
            </a:extLst>
          </p:cNvPr>
          <p:cNvSpPr>
            <a:spLocks noGrp="1"/>
          </p:cNvSpPr>
          <p:nvPr>
            <p:ph type="title"/>
          </p:nvPr>
        </p:nvSpPr>
        <p:spPr>
          <a:xfrm>
            <a:off x="819727" y="496548"/>
            <a:ext cx="3087255" cy="1325563"/>
          </a:xfrm>
        </p:spPr>
        <p:txBody>
          <a:bodyPr>
            <a:normAutofit/>
          </a:bodyPr>
          <a:lstStyle/>
          <a:p>
            <a:pPr algn="ctr"/>
            <a:r>
              <a:rPr lang="es-MX" sz="3600" b="1" dirty="0">
                <a:latin typeface="Delight Candles" panose="02000600000000000000" pitchFamily="2" charset="0"/>
              </a:rPr>
              <a:t>Cronograma</a:t>
            </a:r>
          </a:p>
        </p:txBody>
      </p:sp>
      <p:sp>
        <p:nvSpPr>
          <p:cNvPr id="9" name="CuadroTexto 8">
            <a:extLst>
              <a:ext uri="{FF2B5EF4-FFF2-40B4-BE49-F238E27FC236}">
                <a16:creationId xmlns:a16="http://schemas.microsoft.com/office/drawing/2014/main" id="{BDEBC402-F66C-E059-C27F-2BD50AFA3987}"/>
              </a:ext>
            </a:extLst>
          </p:cNvPr>
          <p:cNvSpPr txBox="1"/>
          <p:nvPr/>
        </p:nvSpPr>
        <p:spPr>
          <a:xfrm>
            <a:off x="701964" y="1822111"/>
            <a:ext cx="6096000" cy="3251403"/>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s-MX" sz="2400" b="1" kern="100" dirty="0">
                <a:effectLst/>
                <a:latin typeface="Calibri" panose="020F0502020204030204" pitchFamily="34" charset="0"/>
                <a:ea typeface="Calibri" panose="020F0502020204030204" pitchFamily="34" charset="0"/>
                <a:cs typeface="Times New Roman" panose="02020603050405020304" pitchFamily="18" charset="0"/>
              </a:rPr>
              <a:t>Inicio Planeado:</a:t>
            </a:r>
            <a:r>
              <a:rPr lang="es-MX" sz="2400" kern="100" dirty="0">
                <a:effectLst/>
                <a:latin typeface="Calibri" panose="020F0502020204030204" pitchFamily="34" charset="0"/>
                <a:ea typeface="Calibri" panose="020F0502020204030204" pitchFamily="34" charset="0"/>
                <a:cs typeface="Times New Roman" panose="02020603050405020304" pitchFamily="18" charset="0"/>
              </a:rPr>
              <a:t> 26 de agosto</a:t>
            </a:r>
          </a:p>
          <a:p>
            <a:pPr marL="342900" lvl="0" indent="-342900" algn="just">
              <a:lnSpc>
                <a:spcPct val="107000"/>
              </a:lnSpc>
              <a:spcAft>
                <a:spcPts val="800"/>
              </a:spcAft>
              <a:buSzPts val="1000"/>
              <a:buFont typeface="Symbol" panose="05050102010706020507" pitchFamily="18" charset="2"/>
              <a:buChar char=""/>
              <a:tabLst>
                <a:tab pos="457200" algn="l"/>
              </a:tabLst>
            </a:pPr>
            <a:r>
              <a:rPr lang="es-MX" sz="2400" b="1" kern="100" dirty="0">
                <a:effectLst/>
                <a:latin typeface="Calibri" panose="020F0502020204030204" pitchFamily="34" charset="0"/>
                <a:ea typeface="Calibri" panose="020F0502020204030204" pitchFamily="34" charset="0"/>
                <a:cs typeface="Times New Roman" panose="02020603050405020304" pitchFamily="18" charset="0"/>
              </a:rPr>
              <a:t>Duración Estimada:</a:t>
            </a:r>
            <a:r>
              <a:rPr lang="es-MX" sz="2400" kern="100" dirty="0">
                <a:effectLst/>
                <a:latin typeface="Calibri" panose="020F0502020204030204" pitchFamily="34" charset="0"/>
                <a:ea typeface="Calibri" panose="020F0502020204030204" pitchFamily="34" charset="0"/>
                <a:cs typeface="Times New Roman" panose="02020603050405020304" pitchFamily="18" charset="0"/>
              </a:rPr>
              <a:t> 70 días</a:t>
            </a:r>
          </a:p>
          <a:p>
            <a:pPr marL="342900" lvl="0" indent="-342900" algn="just">
              <a:lnSpc>
                <a:spcPct val="107000"/>
              </a:lnSpc>
              <a:spcAft>
                <a:spcPts val="800"/>
              </a:spcAft>
              <a:buSzPts val="1000"/>
              <a:buFont typeface="Symbol" panose="05050102010706020507" pitchFamily="18" charset="2"/>
              <a:buChar char=""/>
              <a:tabLst>
                <a:tab pos="457200" algn="l"/>
              </a:tabLst>
            </a:pPr>
            <a:r>
              <a:rPr lang="es-MX" sz="2400" b="1" kern="100" dirty="0">
                <a:effectLst/>
                <a:latin typeface="Calibri" panose="020F0502020204030204" pitchFamily="34" charset="0"/>
                <a:ea typeface="Calibri" panose="020F0502020204030204" pitchFamily="34" charset="0"/>
                <a:cs typeface="Times New Roman" panose="02020603050405020304" pitchFamily="18" charset="0"/>
              </a:rPr>
              <a:t>Fecha de Entrega Planeada:</a:t>
            </a:r>
            <a:r>
              <a:rPr lang="es-MX" sz="2400" kern="100" dirty="0">
                <a:effectLst/>
                <a:latin typeface="Calibri" panose="020F0502020204030204" pitchFamily="34" charset="0"/>
                <a:ea typeface="Calibri" panose="020F0502020204030204" pitchFamily="34" charset="0"/>
                <a:cs typeface="Times New Roman" panose="02020603050405020304" pitchFamily="18" charset="0"/>
              </a:rPr>
              <a:t> 2 de noviembre</a:t>
            </a:r>
          </a:p>
          <a:p>
            <a:pPr marL="342900" lvl="0" indent="-342900" algn="just">
              <a:lnSpc>
                <a:spcPct val="107000"/>
              </a:lnSpc>
              <a:spcAft>
                <a:spcPts val="800"/>
              </a:spcAft>
              <a:buSzPts val="1000"/>
              <a:buFont typeface="Symbol" panose="05050102010706020507" pitchFamily="18" charset="2"/>
              <a:buChar char=""/>
              <a:tabLst>
                <a:tab pos="457200" algn="l"/>
              </a:tabLst>
            </a:pPr>
            <a:r>
              <a:rPr lang="es-MX" sz="2400" b="1" kern="100" dirty="0">
                <a:effectLst/>
                <a:latin typeface="Calibri" panose="020F0502020204030204" pitchFamily="34" charset="0"/>
                <a:ea typeface="Calibri" panose="020F0502020204030204" pitchFamily="34" charset="0"/>
                <a:cs typeface="Times New Roman" panose="02020603050405020304" pitchFamily="18" charset="0"/>
              </a:rPr>
              <a:t>Fecha de Entrega Real:</a:t>
            </a:r>
            <a:r>
              <a:rPr lang="es-MX" sz="2400" kern="100" dirty="0">
                <a:effectLst/>
                <a:latin typeface="Calibri" panose="020F0502020204030204" pitchFamily="34" charset="0"/>
                <a:ea typeface="Calibri" panose="020F0502020204030204" pitchFamily="34" charset="0"/>
                <a:cs typeface="Times New Roman" panose="02020603050405020304" pitchFamily="18" charset="0"/>
              </a:rPr>
              <a:t> 9 de noviembre</a:t>
            </a:r>
          </a:p>
          <a:p>
            <a:pPr algn="just">
              <a:lnSpc>
                <a:spcPct val="107000"/>
              </a:lnSpc>
              <a:spcAft>
                <a:spcPts val="800"/>
              </a:spcAft>
            </a:pPr>
            <a:r>
              <a:rPr lang="es-MX" sz="2400" kern="100" dirty="0">
                <a:effectLst/>
                <a:latin typeface="Calibri" panose="020F0502020204030204" pitchFamily="34" charset="0"/>
                <a:ea typeface="Calibri" panose="020F0502020204030204" pitchFamily="34" charset="0"/>
                <a:cs typeface="Times New Roman" panose="02020603050405020304" pitchFamily="18" charset="0"/>
              </a:rPr>
              <a:t>El proyecto fue completado en 77 días, con un ajuste de 7 días adicionales respecto al plan inicial.</a:t>
            </a:r>
          </a:p>
        </p:txBody>
      </p:sp>
      <p:pic>
        <p:nvPicPr>
          <p:cNvPr id="4102" name="Picture 6" descr="StyloVue - 100 piezas de salpicaduras para cocina, 3 x 6 pulgadas, azulejos  de PVC para subterráneo mejorados, color beige grisáceo con lechada gris,  para colocar en azulejos, cocina, baño, chimenea, :">
            <a:extLst>
              <a:ext uri="{FF2B5EF4-FFF2-40B4-BE49-F238E27FC236}">
                <a16:creationId xmlns:a16="http://schemas.microsoft.com/office/drawing/2014/main" id="{B0C38E41-D6A6-4471-2702-DE6098BBB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927" y="18812"/>
            <a:ext cx="6850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911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TotalTime>
  <Words>1111</Words>
  <Application>Microsoft Office PowerPoint</Application>
  <PresentationFormat>Panorámica</PresentationFormat>
  <Paragraphs>111</Paragraphs>
  <Slides>24</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24</vt:i4>
      </vt:variant>
    </vt:vector>
  </HeadingPairs>
  <TitlesOfParts>
    <vt:vector size="37" baseType="lpstr">
      <vt:lpstr>Abadi</vt:lpstr>
      <vt:lpstr>Amasis MT Pro Black</vt:lpstr>
      <vt:lpstr>Aptos</vt:lpstr>
      <vt:lpstr>Aptos Display</vt:lpstr>
      <vt:lpstr>Arial</vt:lpstr>
      <vt:lpstr>Arial Narrow</vt:lpstr>
      <vt:lpstr>Bahnschrift</vt:lpstr>
      <vt:lpstr>Calibri</vt:lpstr>
      <vt:lpstr>Calibri Light</vt:lpstr>
      <vt:lpstr>Courier New</vt:lpstr>
      <vt:lpstr>Delight Candles</vt:lpstr>
      <vt:lpstr>Symbol</vt:lpstr>
      <vt:lpstr>Tema de Office</vt:lpstr>
      <vt:lpstr>Presentación de PowerPoint</vt:lpstr>
      <vt:lpstr>Introducción </vt:lpstr>
      <vt:lpstr>Objetivo </vt:lpstr>
      <vt:lpstr>Beneficios</vt:lpstr>
      <vt:lpstr>Alcances</vt:lpstr>
      <vt:lpstr>Funciones</vt:lpstr>
      <vt:lpstr>Presentación de PowerPoint</vt:lpstr>
      <vt:lpstr>Presentación de PowerPoint</vt:lpstr>
      <vt:lpstr>Cronograma</vt:lpstr>
      <vt:lpstr>Plazos del cronograma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Karen De Jesus</dc:creator>
  <cp:lastModifiedBy>Ranfery Morales</cp:lastModifiedBy>
  <cp:revision>3</cp:revision>
  <dcterms:created xsi:type="dcterms:W3CDTF">2024-11-19T00:07:51Z</dcterms:created>
  <dcterms:modified xsi:type="dcterms:W3CDTF">2024-11-19T20:24:41Z</dcterms:modified>
</cp:coreProperties>
</file>